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44" r:id="rId1"/>
  </p:sldMasterIdLst>
  <p:notesMasterIdLst>
    <p:notesMasterId r:id="rId50"/>
  </p:notesMasterIdLst>
  <p:sldIdLst>
    <p:sldId id="1507" r:id="rId2"/>
    <p:sldId id="1776" r:id="rId3"/>
    <p:sldId id="1753" r:id="rId4"/>
    <p:sldId id="1879" r:id="rId5"/>
    <p:sldId id="1880" r:id="rId6"/>
    <p:sldId id="1881" r:id="rId7"/>
    <p:sldId id="1882" r:id="rId8"/>
    <p:sldId id="1883" r:id="rId9"/>
    <p:sldId id="1926" r:id="rId10"/>
    <p:sldId id="1884" r:id="rId11"/>
    <p:sldId id="1885" r:id="rId12"/>
    <p:sldId id="1886" r:id="rId13"/>
    <p:sldId id="1887" r:id="rId14"/>
    <p:sldId id="1888" r:id="rId15"/>
    <p:sldId id="1889" r:id="rId16"/>
    <p:sldId id="1890" r:id="rId17"/>
    <p:sldId id="1891" r:id="rId18"/>
    <p:sldId id="1893" r:id="rId19"/>
    <p:sldId id="1894" r:id="rId20"/>
    <p:sldId id="1927" r:id="rId21"/>
    <p:sldId id="1895" r:id="rId22"/>
    <p:sldId id="1935" r:id="rId23"/>
    <p:sldId id="1896" r:id="rId24"/>
    <p:sldId id="1897" r:id="rId25"/>
    <p:sldId id="1898" r:id="rId26"/>
    <p:sldId id="1899" r:id="rId27"/>
    <p:sldId id="1900" r:id="rId28"/>
    <p:sldId id="1901" r:id="rId29"/>
    <p:sldId id="1902" r:id="rId30"/>
    <p:sldId id="1906" r:id="rId31"/>
    <p:sldId id="1907" r:id="rId32"/>
    <p:sldId id="1908" r:id="rId33"/>
    <p:sldId id="1910" r:id="rId34"/>
    <p:sldId id="1911" r:id="rId35"/>
    <p:sldId id="1915" r:id="rId36"/>
    <p:sldId id="1928" r:id="rId37"/>
    <p:sldId id="1929" r:id="rId38"/>
    <p:sldId id="1930" r:id="rId39"/>
    <p:sldId id="1931" r:id="rId40"/>
    <p:sldId id="1932" r:id="rId41"/>
    <p:sldId id="1933" r:id="rId42"/>
    <p:sldId id="1934" r:id="rId43"/>
    <p:sldId id="1918" r:id="rId44"/>
    <p:sldId id="1919" r:id="rId45"/>
    <p:sldId id="1920" r:id="rId46"/>
    <p:sldId id="1921" r:id="rId47"/>
    <p:sldId id="1922" r:id="rId48"/>
    <p:sldId id="192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404"/>
    <a:srgbClr val="192610"/>
    <a:srgbClr val="700000"/>
    <a:srgbClr val="020202"/>
    <a:srgbClr val="004620"/>
    <a:srgbClr val="460000"/>
    <a:srgbClr val="240F33"/>
    <a:srgbClr val="000408"/>
    <a:srgbClr val="040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9" autoAdjust="0"/>
    <p:restoredTop sz="83418" autoAdjust="0"/>
  </p:normalViewPr>
  <p:slideViewPr>
    <p:cSldViewPr snapToGrid="0">
      <p:cViewPr varScale="1">
        <p:scale>
          <a:sx n="56" d="100"/>
          <a:sy n="56" d="100"/>
        </p:scale>
        <p:origin x="90" y="408"/>
      </p:cViewPr>
      <p:guideLst/>
    </p:cSldViewPr>
  </p:slideViewPr>
  <p:outlineViewPr>
    <p:cViewPr>
      <p:scale>
        <a:sx n="33" d="100"/>
        <a:sy n="33" d="100"/>
      </p:scale>
      <p:origin x="0" y="-769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BDD806-3644-47FD-8493-81C1DD031CAB}" type="datetimeFigureOut">
              <a:rPr lang="en-US" smtClean="0"/>
              <a:t>3/4/2021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71D24B-FC86-47AA-B772-7DE07F4E7521}" type="slidenum">
              <a:rPr lang="en-US" smtClean="0"/>
              <a:t>‹#›</a:t>
            </a:fld>
            <a:endParaRPr lang="en-US"/>
          </a:p>
        </p:txBody>
      </p:sp>
    </p:spTree>
    <p:extLst>
      <p:ext uri="{BB962C8B-B14F-4D97-AF65-F5344CB8AC3E}">
        <p14:creationId xmlns:p14="http://schemas.microsoft.com/office/powerpoint/2010/main" val="4083739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D6E8B-C974-4436-B294-C7BC11C06BEE}" type="slidenum">
              <a:rPr lang="en-US" smtClean="0"/>
              <a:pPr/>
              <a:t>1</a:t>
            </a:fld>
            <a:endParaRPr lang="en-US"/>
          </a:p>
        </p:txBody>
      </p:sp>
    </p:spTree>
    <p:extLst>
      <p:ext uri="{BB962C8B-B14F-4D97-AF65-F5344CB8AC3E}">
        <p14:creationId xmlns:p14="http://schemas.microsoft.com/office/powerpoint/2010/main" val="1720084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The</a:t>
            </a:r>
            <a:r>
              <a:rPr lang="en-US" sz="1200" kern="1200" baseline="0" dirty="0" smtClean="0">
                <a:solidFill>
                  <a:srgbClr val="000000"/>
                </a:solidFill>
                <a:effectLst/>
                <a:latin typeface="Times New Roman" pitchFamily="16" charset="0"/>
                <a:ea typeface="+mn-ea"/>
                <a:cs typeface="+mn-cs"/>
              </a:rPr>
              <a:t> Drago works through men</a:t>
            </a:r>
          </a:p>
          <a:p>
            <a:r>
              <a:rPr lang="en-US" sz="1200" kern="1200" baseline="0" dirty="0" smtClean="0">
                <a:solidFill>
                  <a:srgbClr val="000000"/>
                </a:solidFill>
                <a:effectLst/>
                <a:latin typeface="Times New Roman" pitchFamily="16" charset="0"/>
                <a:ea typeface="+mn-ea"/>
                <a:cs typeface="+mn-cs"/>
              </a:rPr>
              <a:t>	</a:t>
            </a:r>
            <a:r>
              <a:rPr lang="en-US" sz="1200" kern="1200" dirty="0" smtClean="0">
                <a:solidFill>
                  <a:srgbClr val="000000"/>
                </a:solidFill>
                <a:effectLst/>
                <a:latin typeface="Times New Roman" pitchFamily="16" charset="0"/>
                <a:ea typeface="+mn-ea"/>
                <a:cs typeface="+mn-cs"/>
              </a:rPr>
              <a:t>1. Jews in Smyrna serve Satan 		2:9 </a:t>
            </a:r>
          </a:p>
          <a:p>
            <a:r>
              <a:rPr lang="en-US" sz="1200" kern="1200" dirty="0" smtClean="0">
                <a:solidFill>
                  <a:srgbClr val="000000"/>
                </a:solidFill>
                <a:effectLst/>
                <a:latin typeface="Times New Roman" pitchFamily="16" charset="0"/>
                <a:ea typeface="+mn-ea"/>
                <a:cs typeface="+mn-cs"/>
              </a:rPr>
              <a:t>	2. Satan dwells in Pergamum		2:13</a:t>
            </a:r>
          </a:p>
          <a:p>
            <a:r>
              <a:rPr lang="en-US" sz="1200" kern="1200" dirty="0" smtClean="0">
                <a:solidFill>
                  <a:srgbClr val="000000"/>
                </a:solidFill>
                <a:effectLst/>
                <a:latin typeface="Times New Roman" pitchFamily="16" charset="0"/>
                <a:ea typeface="+mn-ea"/>
                <a:cs typeface="+mn-cs"/>
              </a:rPr>
              <a:t>	3. Satan's doctrine in Thyatira		2:24</a:t>
            </a:r>
          </a:p>
          <a:p>
            <a:r>
              <a:rPr lang="en-US" sz="1200" kern="1200" dirty="0" smtClean="0">
                <a:solidFill>
                  <a:srgbClr val="000000"/>
                </a:solidFill>
                <a:effectLst/>
                <a:latin typeface="Times New Roman" pitchFamily="16" charset="0"/>
                <a:ea typeface="+mn-ea"/>
                <a:cs typeface="+mn-cs"/>
              </a:rPr>
              <a:t>	4. Satan's synagogue in Philadelphia	3:9</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10</a:t>
            </a:fld>
            <a:endParaRPr lang="en-US"/>
          </a:p>
        </p:txBody>
      </p:sp>
    </p:spTree>
    <p:extLst>
      <p:ext uri="{BB962C8B-B14F-4D97-AF65-F5344CB8AC3E}">
        <p14:creationId xmlns:p14="http://schemas.microsoft.com/office/powerpoint/2010/main" val="931671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Joh 12:31 "Now is the judgment of this world; now the ruler of this world will be cast out.</a:t>
            </a:r>
          </a:p>
          <a:p>
            <a:r>
              <a:rPr lang="en-US" sz="1200" kern="1200" dirty="0" smtClean="0">
                <a:solidFill>
                  <a:srgbClr val="000000"/>
                </a:solidFill>
                <a:effectLst/>
                <a:latin typeface="Times New Roman" pitchFamily="16" charset="0"/>
                <a:ea typeface="+mn-ea"/>
                <a:cs typeface="+mn-cs"/>
              </a:rPr>
              <a:t>Lu 10:18 And He said to them, "I saw Satan fall like lightning from heaven.</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11</a:t>
            </a:fld>
            <a:endParaRPr lang="en-US"/>
          </a:p>
        </p:txBody>
      </p:sp>
    </p:spTree>
    <p:extLst>
      <p:ext uri="{BB962C8B-B14F-4D97-AF65-F5344CB8AC3E}">
        <p14:creationId xmlns:p14="http://schemas.microsoft.com/office/powerpoint/2010/main" val="419896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12</a:t>
            </a:fld>
            <a:endParaRPr lang="en-US"/>
          </a:p>
        </p:txBody>
      </p:sp>
    </p:spTree>
    <p:extLst>
      <p:ext uri="{BB962C8B-B14F-4D97-AF65-F5344CB8AC3E}">
        <p14:creationId xmlns:p14="http://schemas.microsoft.com/office/powerpoint/2010/main" val="432208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In Rev the beast has consumed the other three beasts </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13</a:t>
            </a:fld>
            <a:endParaRPr lang="en-US"/>
          </a:p>
        </p:txBody>
      </p:sp>
    </p:spTree>
    <p:extLst>
      <p:ext uri="{BB962C8B-B14F-4D97-AF65-F5344CB8AC3E}">
        <p14:creationId xmlns:p14="http://schemas.microsoft.com/office/powerpoint/2010/main" val="1644123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14</a:t>
            </a:fld>
            <a:endParaRPr lang="en-US"/>
          </a:p>
        </p:txBody>
      </p:sp>
    </p:spTree>
    <p:extLst>
      <p:ext uri="{BB962C8B-B14F-4D97-AF65-F5344CB8AC3E}">
        <p14:creationId xmlns:p14="http://schemas.microsoft.com/office/powerpoint/2010/main" val="1453183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Oldest manuscript of revelation has 616, which leads many to believe Nero is the best candidate</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15</a:t>
            </a:fld>
            <a:endParaRPr lang="en-US"/>
          </a:p>
        </p:txBody>
      </p:sp>
    </p:spTree>
    <p:extLst>
      <p:ext uri="{BB962C8B-B14F-4D97-AF65-F5344CB8AC3E}">
        <p14:creationId xmlns:p14="http://schemas.microsoft.com/office/powerpoint/2010/main" val="2433812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The 144,000 CANNOT be Israelites</a:t>
            </a:r>
          </a:p>
          <a:p>
            <a:r>
              <a:rPr lang="en-US" sz="1200" kern="1200" dirty="0" smtClean="0">
                <a:solidFill>
                  <a:srgbClr val="000000"/>
                </a:solidFill>
                <a:effectLst/>
                <a:latin typeface="Times New Roman" pitchFamily="16" charset="0"/>
                <a:ea typeface="+mn-ea"/>
                <a:cs typeface="+mn-cs"/>
              </a:rPr>
              <a:t>Prophecy</a:t>
            </a:r>
            <a:r>
              <a:rPr lang="en-US" sz="1200" kern="1200" baseline="0" dirty="0" smtClean="0">
                <a:solidFill>
                  <a:srgbClr val="000000"/>
                </a:solidFill>
                <a:effectLst/>
                <a:latin typeface="Times New Roman" pitchFamily="16" charset="0"/>
                <a:ea typeface="+mn-ea"/>
                <a:cs typeface="+mn-cs"/>
              </a:rPr>
              <a:t> said they would number more than </a:t>
            </a:r>
            <a:r>
              <a:rPr lang="en-US" sz="1200" kern="1200" baseline="0" smtClean="0">
                <a:solidFill>
                  <a:srgbClr val="000000"/>
                </a:solidFill>
                <a:effectLst/>
                <a:latin typeface="Times New Roman" pitchFamily="16" charset="0"/>
                <a:ea typeface="+mn-ea"/>
                <a:cs typeface="+mn-cs"/>
              </a:rPr>
              <a:t>the stars/sand</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16</a:t>
            </a:fld>
            <a:endParaRPr lang="en-US"/>
          </a:p>
        </p:txBody>
      </p:sp>
    </p:spTree>
    <p:extLst>
      <p:ext uri="{BB962C8B-B14F-4D97-AF65-F5344CB8AC3E}">
        <p14:creationId xmlns:p14="http://schemas.microsoft.com/office/powerpoint/2010/main" val="1454627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1Pe 5:13 She who is in Babylon, elect together with you, greets you; and so does Mark my son.</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17</a:t>
            </a:fld>
            <a:endParaRPr lang="en-US"/>
          </a:p>
        </p:txBody>
      </p:sp>
    </p:spTree>
    <p:extLst>
      <p:ext uri="{BB962C8B-B14F-4D97-AF65-F5344CB8AC3E}">
        <p14:creationId xmlns:p14="http://schemas.microsoft.com/office/powerpoint/2010/main" val="1572604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1Pe 5:13 She who is in Babylon, elect together with you, greets you; and so does Mark my son.</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18</a:t>
            </a:fld>
            <a:endParaRPr lang="en-US"/>
          </a:p>
        </p:txBody>
      </p:sp>
    </p:spTree>
    <p:extLst>
      <p:ext uri="{BB962C8B-B14F-4D97-AF65-F5344CB8AC3E}">
        <p14:creationId xmlns:p14="http://schemas.microsoft.com/office/powerpoint/2010/main" val="849158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1Pe 5:13 She who is in Babylon, elect together with you, greets you; and so does Mark my son.</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19</a:t>
            </a:fld>
            <a:endParaRPr lang="en-US"/>
          </a:p>
        </p:txBody>
      </p:sp>
    </p:spTree>
    <p:extLst>
      <p:ext uri="{BB962C8B-B14F-4D97-AF65-F5344CB8AC3E}">
        <p14:creationId xmlns:p14="http://schemas.microsoft.com/office/powerpoint/2010/main" val="1143899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srgbClr val="000000"/>
                </a:solidFill>
              </a:rPr>
              <a:pPr/>
              <a:t>2</a:t>
            </a:fld>
            <a:endParaRPr lang="en-US">
              <a:solidFill>
                <a:srgbClr val="000000"/>
              </a:solidFill>
            </a:endParaRPr>
          </a:p>
        </p:txBody>
      </p:sp>
    </p:spTree>
    <p:extLst>
      <p:ext uri="{BB962C8B-B14F-4D97-AF65-F5344CB8AC3E}">
        <p14:creationId xmlns:p14="http://schemas.microsoft.com/office/powerpoint/2010/main" val="3232518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1Pe 5:13 She who is in Babylon, elect together with you, greets you; and so does Mark my son.</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20</a:t>
            </a:fld>
            <a:endParaRPr lang="en-US"/>
          </a:p>
        </p:txBody>
      </p:sp>
    </p:spTree>
    <p:extLst>
      <p:ext uri="{BB962C8B-B14F-4D97-AF65-F5344CB8AC3E}">
        <p14:creationId xmlns:p14="http://schemas.microsoft.com/office/powerpoint/2010/main" val="4039975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21</a:t>
            </a:fld>
            <a:endParaRPr lang="en-US"/>
          </a:p>
        </p:txBody>
      </p:sp>
    </p:spTree>
    <p:extLst>
      <p:ext uri="{BB962C8B-B14F-4D97-AF65-F5344CB8AC3E}">
        <p14:creationId xmlns:p14="http://schemas.microsoft.com/office/powerpoint/2010/main" val="21248787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23</a:t>
            </a:fld>
            <a:endParaRPr lang="en-US"/>
          </a:p>
        </p:txBody>
      </p:sp>
    </p:spTree>
    <p:extLst>
      <p:ext uri="{BB962C8B-B14F-4D97-AF65-F5344CB8AC3E}">
        <p14:creationId xmlns:p14="http://schemas.microsoft.com/office/powerpoint/2010/main" val="5005935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 Ac 15:11 "But we believe that we are saved through the grace of the Lord Jesus, in the same way as they also are."</a:t>
            </a:r>
            <a:endParaRPr lang="en-US" sz="1200" dirty="0"/>
          </a:p>
        </p:txBody>
      </p:sp>
      <p:sp>
        <p:nvSpPr>
          <p:cNvPr id="4" name="Slide Number Placeholder 3"/>
          <p:cNvSpPr>
            <a:spLocks noGrp="1"/>
          </p:cNvSpPr>
          <p:nvPr>
            <p:ph type="sldNum" sz="quarter" idx="10"/>
          </p:nvPr>
        </p:nvSpPr>
        <p:spPr/>
        <p:txBody>
          <a:bodyPr/>
          <a:lstStyle/>
          <a:p>
            <a:fld id="{AC715FDE-99EF-4263-A2B1-95B834CF7CEC}" type="slidenum">
              <a:rPr lang="en-US" smtClean="0"/>
              <a:pPr/>
              <a:t>24</a:t>
            </a:fld>
            <a:endParaRPr lang="en-US"/>
          </a:p>
        </p:txBody>
      </p:sp>
    </p:spTree>
    <p:extLst>
      <p:ext uri="{BB962C8B-B14F-4D97-AF65-F5344CB8AC3E}">
        <p14:creationId xmlns:p14="http://schemas.microsoft.com/office/powerpoint/2010/main" val="40854284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25</a:t>
            </a:fld>
            <a:endParaRPr lang="en-US"/>
          </a:p>
        </p:txBody>
      </p:sp>
    </p:spTree>
    <p:extLst>
      <p:ext uri="{BB962C8B-B14F-4D97-AF65-F5344CB8AC3E}">
        <p14:creationId xmlns:p14="http://schemas.microsoft.com/office/powerpoint/2010/main" val="25578316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Acts </a:t>
            </a:r>
            <a:r>
              <a:rPr lang="en-US" sz="1200" i="0" dirty="0" smtClean="0"/>
              <a:t>9:1 Then Saul, still breathing threats and murder against the disciples of the Lord, went to the high priest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i="0" dirty="0" smtClean="0"/>
              <a:t>1 Tim 1:13 although I was formerly a blasphemer, a persecutor, and an insolent man; but I obtained mercy because I did it ignorantly in unbelief. 	</a:t>
            </a:r>
            <a:r>
              <a:rPr lang="en-US" sz="1200" dirty="0" smtClean="0"/>
              <a:t>					</a:t>
            </a:r>
            <a:endParaRPr lang="en-US" dirty="0"/>
          </a:p>
        </p:txBody>
      </p:sp>
      <p:sp>
        <p:nvSpPr>
          <p:cNvPr id="4" name="Slide Number Placeholder 3"/>
          <p:cNvSpPr>
            <a:spLocks noGrp="1"/>
          </p:cNvSpPr>
          <p:nvPr>
            <p:ph type="sldNum" sz="quarter" idx="10"/>
          </p:nvPr>
        </p:nvSpPr>
        <p:spPr/>
        <p:txBody>
          <a:bodyPr/>
          <a:lstStyle/>
          <a:p>
            <a:fld id="{71EC1EC7-32FE-4EF4-88AD-F27754DD22DF}" type="slidenum">
              <a:rPr lang="en-US" smtClean="0"/>
              <a:pPr/>
              <a:t>26</a:t>
            </a:fld>
            <a:endParaRPr lang="en-US"/>
          </a:p>
        </p:txBody>
      </p:sp>
    </p:spTree>
    <p:extLst>
      <p:ext uri="{BB962C8B-B14F-4D97-AF65-F5344CB8AC3E}">
        <p14:creationId xmlns:p14="http://schemas.microsoft.com/office/powerpoint/2010/main" val="1178453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EC1EC7-32FE-4EF4-88AD-F27754DD22DF}" type="slidenum">
              <a:rPr lang="en-US" smtClean="0"/>
              <a:pPr/>
              <a:t>27</a:t>
            </a:fld>
            <a:endParaRPr lang="en-US"/>
          </a:p>
        </p:txBody>
      </p:sp>
    </p:spTree>
    <p:extLst>
      <p:ext uri="{BB962C8B-B14F-4D97-AF65-F5344CB8AC3E}">
        <p14:creationId xmlns:p14="http://schemas.microsoft.com/office/powerpoint/2010/main" val="1487373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2Co 4:4 whose minds the god of this age has blinded</a:t>
            </a:r>
          </a:p>
          <a:p>
            <a:r>
              <a:rPr lang="en-US" dirty="0" err="1" smtClean="0"/>
              <a:t>Eph</a:t>
            </a:r>
            <a:r>
              <a:rPr lang="en-US" dirty="0" smtClean="0"/>
              <a:t> 2:2 in which you once walked according to the course of this world, according to the prince of the power of the air, the spirit who now works in the sons of disobedience,</a:t>
            </a:r>
          </a:p>
          <a:p>
            <a:endParaRPr lang="en-US" dirty="0" smtClean="0"/>
          </a:p>
          <a:p>
            <a:r>
              <a:rPr lang="en-US" dirty="0" smtClean="0"/>
              <a:t>Mt 12:28 "But if I cast out demons by the Spirit of God, surely the kingdom of God has come upon you. 29 "Or how can one enter a strong man's house and plunder his goods, unless he first binds the strong man? And then he will plunder his house.</a:t>
            </a:r>
            <a:endParaRPr lang="en-US" dirty="0"/>
          </a:p>
        </p:txBody>
      </p:sp>
      <p:sp>
        <p:nvSpPr>
          <p:cNvPr id="4" name="Slide Number Placeholder 3"/>
          <p:cNvSpPr>
            <a:spLocks noGrp="1"/>
          </p:cNvSpPr>
          <p:nvPr>
            <p:ph type="sldNum" sz="quarter" idx="10"/>
          </p:nvPr>
        </p:nvSpPr>
        <p:spPr/>
        <p:txBody>
          <a:bodyPr/>
          <a:lstStyle/>
          <a:p>
            <a:fld id="{71EC1EC7-32FE-4EF4-88AD-F27754DD22DF}" type="slidenum">
              <a:rPr lang="en-US" smtClean="0"/>
              <a:pPr/>
              <a:t>28</a:t>
            </a:fld>
            <a:endParaRPr lang="en-US"/>
          </a:p>
        </p:txBody>
      </p:sp>
    </p:spTree>
    <p:extLst>
      <p:ext uri="{BB962C8B-B14F-4D97-AF65-F5344CB8AC3E}">
        <p14:creationId xmlns:p14="http://schemas.microsoft.com/office/powerpoint/2010/main" val="14088529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2Co 4:4 whose minds the god of this age has blinded</a:t>
            </a:r>
          </a:p>
          <a:p>
            <a:r>
              <a:rPr lang="en-US" dirty="0" err="1" smtClean="0"/>
              <a:t>Eph</a:t>
            </a:r>
            <a:r>
              <a:rPr lang="en-US" dirty="0" smtClean="0"/>
              <a:t> 2:2 in which you once walked according to the course of this world, according to the prince of the power of the air, the spirit who now works in the sons of disobedience,</a:t>
            </a:r>
            <a:endParaRPr lang="en-US" dirty="0"/>
          </a:p>
        </p:txBody>
      </p:sp>
      <p:sp>
        <p:nvSpPr>
          <p:cNvPr id="4" name="Slide Number Placeholder 3"/>
          <p:cNvSpPr>
            <a:spLocks noGrp="1"/>
          </p:cNvSpPr>
          <p:nvPr>
            <p:ph type="sldNum" sz="quarter" idx="10"/>
          </p:nvPr>
        </p:nvSpPr>
        <p:spPr/>
        <p:txBody>
          <a:bodyPr/>
          <a:lstStyle/>
          <a:p>
            <a:fld id="{71EC1EC7-32FE-4EF4-88AD-F27754DD22DF}" type="slidenum">
              <a:rPr lang="en-US" smtClean="0"/>
              <a:pPr/>
              <a:t>29</a:t>
            </a:fld>
            <a:endParaRPr lang="en-US"/>
          </a:p>
        </p:txBody>
      </p:sp>
    </p:spTree>
    <p:extLst>
      <p:ext uri="{BB962C8B-B14F-4D97-AF65-F5344CB8AC3E}">
        <p14:creationId xmlns:p14="http://schemas.microsoft.com/office/powerpoint/2010/main" val="11047341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EC1EC7-32FE-4EF4-88AD-F27754DD22DF}" type="slidenum">
              <a:rPr lang="en-US" smtClean="0"/>
              <a:pPr/>
              <a:t>30</a:t>
            </a:fld>
            <a:endParaRPr lang="en-US"/>
          </a:p>
        </p:txBody>
      </p:sp>
    </p:spTree>
    <p:extLst>
      <p:ext uri="{BB962C8B-B14F-4D97-AF65-F5344CB8AC3E}">
        <p14:creationId xmlns:p14="http://schemas.microsoft.com/office/powerpoint/2010/main" val="1512449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71D24B-FC86-47AA-B772-7DE07F4E7521}" type="slidenum">
              <a:rPr lang="en-US" smtClean="0"/>
              <a:t>3</a:t>
            </a:fld>
            <a:endParaRPr lang="en-US"/>
          </a:p>
        </p:txBody>
      </p:sp>
    </p:spTree>
    <p:extLst>
      <p:ext uri="{BB962C8B-B14F-4D97-AF65-F5344CB8AC3E}">
        <p14:creationId xmlns:p14="http://schemas.microsoft.com/office/powerpoint/2010/main" val="5668047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Jos 23:10 "One man of you shall chase a thousand,</a:t>
            </a:r>
          </a:p>
          <a:p>
            <a:r>
              <a:rPr lang="en-US" dirty="0" smtClean="0"/>
              <a:t>1Ch 16:15 Remember His covenant forever, The word which He commanded, for a thousand generations,</a:t>
            </a:r>
          </a:p>
          <a:p>
            <a:r>
              <a:rPr lang="en-US" dirty="0" smtClean="0"/>
              <a:t>Ps 50:10 For every beast of the forest is Mine, And the cattle on a thousand hills.</a:t>
            </a:r>
            <a:endParaRPr lang="en-US" dirty="0"/>
          </a:p>
        </p:txBody>
      </p:sp>
      <p:sp>
        <p:nvSpPr>
          <p:cNvPr id="4" name="Slide Number Placeholder 3"/>
          <p:cNvSpPr>
            <a:spLocks noGrp="1"/>
          </p:cNvSpPr>
          <p:nvPr>
            <p:ph type="sldNum" sz="quarter" idx="10"/>
          </p:nvPr>
        </p:nvSpPr>
        <p:spPr/>
        <p:txBody>
          <a:bodyPr/>
          <a:lstStyle/>
          <a:p>
            <a:fld id="{71EC1EC7-32FE-4EF4-88AD-F27754DD22DF}" type="slidenum">
              <a:rPr lang="en-US" smtClean="0"/>
              <a:pPr/>
              <a:t>31</a:t>
            </a:fld>
            <a:endParaRPr lang="en-US"/>
          </a:p>
        </p:txBody>
      </p:sp>
    </p:spTree>
    <p:extLst>
      <p:ext uri="{BB962C8B-B14F-4D97-AF65-F5344CB8AC3E}">
        <p14:creationId xmlns:p14="http://schemas.microsoft.com/office/powerpoint/2010/main" val="24811434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EC1EC7-32FE-4EF4-88AD-F27754DD22DF}" type="slidenum">
              <a:rPr lang="en-US" smtClean="0"/>
              <a:pPr/>
              <a:t>32</a:t>
            </a:fld>
            <a:endParaRPr lang="en-US"/>
          </a:p>
        </p:txBody>
      </p:sp>
    </p:spTree>
    <p:extLst>
      <p:ext uri="{BB962C8B-B14F-4D97-AF65-F5344CB8AC3E}">
        <p14:creationId xmlns:p14="http://schemas.microsoft.com/office/powerpoint/2010/main" val="34102269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EC1EC7-32FE-4EF4-88AD-F27754DD22DF}" type="slidenum">
              <a:rPr lang="en-US" smtClean="0"/>
              <a:pPr/>
              <a:t>33</a:t>
            </a:fld>
            <a:endParaRPr lang="en-US"/>
          </a:p>
        </p:txBody>
      </p:sp>
    </p:spTree>
    <p:extLst>
      <p:ext uri="{BB962C8B-B14F-4D97-AF65-F5344CB8AC3E}">
        <p14:creationId xmlns:p14="http://schemas.microsoft.com/office/powerpoint/2010/main" val="14366349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EC1EC7-32FE-4EF4-88AD-F27754DD22DF}" type="slidenum">
              <a:rPr lang="en-US" smtClean="0"/>
              <a:pPr/>
              <a:t>34</a:t>
            </a:fld>
            <a:endParaRPr lang="en-US"/>
          </a:p>
        </p:txBody>
      </p:sp>
    </p:spTree>
    <p:extLst>
      <p:ext uri="{BB962C8B-B14F-4D97-AF65-F5344CB8AC3E}">
        <p14:creationId xmlns:p14="http://schemas.microsoft.com/office/powerpoint/2010/main" val="20759787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2Pe 3:8 ¶ But, beloved, do not forget this one thing, that with the Lord one day is as a thousand years, and a thousand years as one day.</a:t>
            </a:r>
          </a:p>
          <a:p>
            <a:r>
              <a:rPr lang="en-US" dirty="0" smtClean="0"/>
              <a:t> 9 ¶ The Lord is not slack concerning His promise, as some count slackness, but is longsuffering toward us, not willing that any should perish but that all should come to repentance. 10 But the day of the Lord will come as a thief in the night, in which the heavens will pass away with a great noise, and the elements will melt with fervent heat; both the earth and the works that are in it will be burned up.  11 ¶ Therefore, since all these things will be dissolved, what manner of persons ought you to be in holy conduct and </a:t>
            </a:r>
            <a:r>
              <a:rPr lang="en-US" smtClean="0"/>
              <a:t>godliness, </a:t>
            </a:r>
            <a:r>
              <a:rPr lang="en-US" dirty="0" smtClean="0"/>
              <a:t>12 looking for and hastening the coming of the day of God, because of which the heavens will be dissolved, being on fire, and the elements will melt with fervent heat?</a:t>
            </a:r>
            <a:endParaRPr lang="en-US" dirty="0"/>
          </a:p>
        </p:txBody>
      </p:sp>
      <p:sp>
        <p:nvSpPr>
          <p:cNvPr id="4" name="Slide Number Placeholder 3"/>
          <p:cNvSpPr>
            <a:spLocks noGrp="1"/>
          </p:cNvSpPr>
          <p:nvPr>
            <p:ph type="sldNum" sz="quarter" idx="10"/>
          </p:nvPr>
        </p:nvSpPr>
        <p:spPr/>
        <p:txBody>
          <a:bodyPr/>
          <a:lstStyle/>
          <a:p>
            <a:fld id="{71EC1EC7-32FE-4EF4-88AD-F27754DD22DF}" type="slidenum">
              <a:rPr lang="en-US" smtClean="0"/>
              <a:pPr/>
              <a:t>35</a:t>
            </a:fld>
            <a:endParaRPr lang="en-US"/>
          </a:p>
        </p:txBody>
      </p:sp>
    </p:spTree>
    <p:extLst>
      <p:ext uri="{BB962C8B-B14F-4D97-AF65-F5344CB8AC3E}">
        <p14:creationId xmlns:p14="http://schemas.microsoft.com/office/powerpoint/2010/main" val="15885938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36</a:t>
            </a:fld>
            <a:endParaRPr lang="en-US"/>
          </a:p>
        </p:txBody>
      </p:sp>
    </p:spTree>
    <p:extLst>
      <p:ext uri="{BB962C8B-B14F-4D97-AF65-F5344CB8AC3E}">
        <p14:creationId xmlns:p14="http://schemas.microsoft.com/office/powerpoint/2010/main" val="37137120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37</a:t>
            </a:fld>
            <a:endParaRPr lang="en-US"/>
          </a:p>
        </p:txBody>
      </p:sp>
    </p:spTree>
    <p:extLst>
      <p:ext uri="{BB962C8B-B14F-4D97-AF65-F5344CB8AC3E}">
        <p14:creationId xmlns:p14="http://schemas.microsoft.com/office/powerpoint/2010/main" val="32956109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38</a:t>
            </a:fld>
            <a:endParaRPr lang="en-US"/>
          </a:p>
        </p:txBody>
      </p:sp>
    </p:spTree>
    <p:extLst>
      <p:ext uri="{BB962C8B-B14F-4D97-AF65-F5344CB8AC3E}">
        <p14:creationId xmlns:p14="http://schemas.microsoft.com/office/powerpoint/2010/main" val="9014905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rgbClr val="000000"/>
                </a:solidFill>
                <a:effectLst/>
                <a:latin typeface="Times New Roman" pitchFamily="16" charset="0"/>
                <a:ea typeface="+mn-ea"/>
                <a:cs typeface="+mn-cs"/>
              </a:rPr>
              <a:t>Php</a:t>
            </a:r>
            <a:r>
              <a:rPr lang="en-US" sz="1200" kern="1200" dirty="0" smtClean="0">
                <a:solidFill>
                  <a:srgbClr val="000000"/>
                </a:solidFill>
                <a:effectLst/>
                <a:latin typeface="Times New Roman" pitchFamily="16" charset="0"/>
                <a:ea typeface="+mn-ea"/>
                <a:cs typeface="+mn-cs"/>
              </a:rPr>
              <a:t> 4:6 Be anxious for nothing, but in everything by prayer and supplication, with thanksgiving, let your requests be made known to God; 7 and the peace of God, which surpasses all understanding, will guard your hearts and minds through Christ Jesus.</a:t>
            </a:r>
          </a:p>
          <a:p>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39</a:t>
            </a:fld>
            <a:endParaRPr lang="en-US"/>
          </a:p>
        </p:txBody>
      </p:sp>
    </p:spTree>
    <p:extLst>
      <p:ext uri="{BB962C8B-B14F-4D97-AF65-F5344CB8AC3E}">
        <p14:creationId xmlns:p14="http://schemas.microsoft.com/office/powerpoint/2010/main" val="8208376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 Ac 24:15 "I have hope in God, which they themselves also accept, that there will be a resurrection of the dead, both of the just and the unjust.</a:t>
            </a:r>
          </a:p>
          <a:p>
            <a:r>
              <a:rPr lang="en-US" sz="1200" kern="1200" dirty="0" smtClean="0">
                <a:solidFill>
                  <a:srgbClr val="000000"/>
                </a:solidFill>
                <a:effectLst/>
                <a:latin typeface="Times New Roman" pitchFamily="16" charset="0"/>
                <a:ea typeface="+mn-ea"/>
                <a:cs typeface="+mn-cs"/>
              </a:rPr>
              <a:t>Joh 14:1 ¶ "Let not your heart be troubled; you believe in God, believe also in Me. 2 "In My Father's house are many mansions; if it were not so, I would have told you. I go to prepare a place for you. 3 "And if I go and prepare a place for you, I will come again and receive you to Myself; that where I am, there you may be also.</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40</a:t>
            </a:fld>
            <a:endParaRPr lang="en-US"/>
          </a:p>
        </p:txBody>
      </p:sp>
    </p:spTree>
    <p:extLst>
      <p:ext uri="{BB962C8B-B14F-4D97-AF65-F5344CB8AC3E}">
        <p14:creationId xmlns:p14="http://schemas.microsoft.com/office/powerpoint/2010/main" val="379947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1Pe 4:3 For we have spent enough of our past lifetime in doing the will of the Gentiles--when we walked in lewdness, lusts, drunkenness, revelries, drinking parties, and abominable idolatries.</a:t>
            </a:r>
          </a:p>
          <a:p>
            <a:r>
              <a:rPr lang="en-US" sz="1200" kern="1200" dirty="0" smtClean="0">
                <a:solidFill>
                  <a:srgbClr val="000000"/>
                </a:solidFill>
                <a:effectLst/>
                <a:latin typeface="Times New Roman" pitchFamily="16" charset="0"/>
                <a:ea typeface="+mn-ea"/>
                <a:cs typeface="+mn-cs"/>
              </a:rPr>
              <a:t>Lu 21:24 "And they will fall by the edge of the sword, and be led away captive into all nations. And Jerusalem will be trampled by Gentiles until the times of the Gentiles are fulfilled.</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4</a:t>
            </a:fld>
            <a:endParaRPr lang="en-US"/>
          </a:p>
        </p:txBody>
      </p:sp>
    </p:spTree>
    <p:extLst>
      <p:ext uri="{BB962C8B-B14F-4D97-AF65-F5344CB8AC3E}">
        <p14:creationId xmlns:p14="http://schemas.microsoft.com/office/powerpoint/2010/main" val="15369131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 Re 2:10 "Do not fear any of those things which you are about to suffer. Indeed, the devil is about to throw some of you into prison, that you may be tested, and you will have tribulation ten days. Be faithful until death, and I will give you the crown of life.</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41</a:t>
            </a:fld>
            <a:endParaRPr lang="en-US"/>
          </a:p>
        </p:txBody>
      </p:sp>
    </p:spTree>
    <p:extLst>
      <p:ext uri="{BB962C8B-B14F-4D97-AF65-F5344CB8AC3E}">
        <p14:creationId xmlns:p14="http://schemas.microsoft.com/office/powerpoint/2010/main" val="626794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5</a:t>
            </a:fld>
            <a:endParaRPr lang="en-US"/>
          </a:p>
        </p:txBody>
      </p:sp>
    </p:spTree>
    <p:extLst>
      <p:ext uri="{BB962C8B-B14F-4D97-AF65-F5344CB8AC3E}">
        <p14:creationId xmlns:p14="http://schemas.microsoft.com/office/powerpoint/2010/main" val="2790644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Heavenly places used 5 times in Ephesians</a:t>
            </a:r>
          </a:p>
          <a:p>
            <a:r>
              <a:rPr lang="en-US" sz="1200" kern="1200" dirty="0" err="1" smtClean="0">
                <a:solidFill>
                  <a:srgbClr val="000000"/>
                </a:solidFill>
                <a:effectLst/>
                <a:latin typeface="Times New Roman" pitchFamily="16" charset="0"/>
                <a:ea typeface="+mn-ea"/>
                <a:cs typeface="+mn-cs"/>
              </a:rPr>
              <a:t>Eph</a:t>
            </a:r>
            <a:r>
              <a:rPr lang="en-US" sz="1200" kern="1200" dirty="0" smtClean="0">
                <a:solidFill>
                  <a:srgbClr val="000000"/>
                </a:solidFill>
                <a:effectLst/>
                <a:latin typeface="Times New Roman" pitchFamily="16" charset="0"/>
                <a:ea typeface="+mn-ea"/>
                <a:cs typeface="+mn-cs"/>
              </a:rPr>
              <a:t> 1:3 ¶ Blessed be the God and Father of our Lord Jesus Christ, who has blessed us with every spiritual blessing in the heavenly places in Christ,</a:t>
            </a:r>
          </a:p>
          <a:p>
            <a:r>
              <a:rPr lang="en-US" sz="1200" kern="1200" dirty="0" smtClean="0">
                <a:solidFill>
                  <a:srgbClr val="000000"/>
                </a:solidFill>
                <a:effectLst/>
                <a:latin typeface="Times New Roman" pitchFamily="16" charset="0"/>
                <a:ea typeface="+mn-ea"/>
                <a:cs typeface="+mn-cs"/>
              </a:rPr>
              <a:t> </a:t>
            </a:r>
            <a:r>
              <a:rPr lang="en-US" sz="1200" kern="1200" dirty="0" err="1" smtClean="0">
                <a:solidFill>
                  <a:srgbClr val="000000"/>
                </a:solidFill>
                <a:effectLst/>
                <a:latin typeface="Times New Roman" pitchFamily="16" charset="0"/>
                <a:ea typeface="+mn-ea"/>
                <a:cs typeface="+mn-cs"/>
              </a:rPr>
              <a:t>Eph</a:t>
            </a:r>
            <a:r>
              <a:rPr lang="en-US" sz="1200" kern="1200" dirty="0" smtClean="0">
                <a:solidFill>
                  <a:srgbClr val="000000"/>
                </a:solidFill>
                <a:effectLst/>
                <a:latin typeface="Times New Roman" pitchFamily="16" charset="0"/>
                <a:ea typeface="+mn-ea"/>
                <a:cs typeface="+mn-cs"/>
              </a:rPr>
              <a:t> 1:20 which He worked in Christ when He raised Him from the dead and seated Him at His right hand in the heavenly places,</a:t>
            </a:r>
          </a:p>
          <a:p>
            <a:r>
              <a:rPr lang="en-US" sz="1200" kern="1200" dirty="0" smtClean="0">
                <a:solidFill>
                  <a:srgbClr val="000000"/>
                </a:solidFill>
                <a:effectLst/>
                <a:latin typeface="Times New Roman" pitchFamily="16" charset="0"/>
                <a:ea typeface="+mn-ea"/>
                <a:cs typeface="+mn-cs"/>
              </a:rPr>
              <a:t> </a:t>
            </a:r>
            <a:r>
              <a:rPr lang="en-US" sz="1200" kern="1200" dirty="0" err="1" smtClean="0">
                <a:solidFill>
                  <a:srgbClr val="000000"/>
                </a:solidFill>
                <a:effectLst/>
                <a:latin typeface="Times New Roman" pitchFamily="16" charset="0"/>
                <a:ea typeface="+mn-ea"/>
                <a:cs typeface="+mn-cs"/>
              </a:rPr>
              <a:t>Eph</a:t>
            </a:r>
            <a:r>
              <a:rPr lang="en-US" sz="1200" kern="1200" dirty="0" smtClean="0">
                <a:solidFill>
                  <a:srgbClr val="000000"/>
                </a:solidFill>
                <a:effectLst/>
                <a:latin typeface="Times New Roman" pitchFamily="16" charset="0"/>
                <a:ea typeface="+mn-ea"/>
                <a:cs typeface="+mn-cs"/>
              </a:rPr>
              <a:t> 2:6 and raised us up together, and made us sit together in the heavenly places in Christ Jesus,</a:t>
            </a:r>
          </a:p>
          <a:p>
            <a:r>
              <a:rPr lang="en-US" sz="1200" kern="1200" dirty="0" smtClean="0">
                <a:solidFill>
                  <a:srgbClr val="000000"/>
                </a:solidFill>
                <a:effectLst/>
                <a:latin typeface="Times New Roman" pitchFamily="16" charset="0"/>
                <a:ea typeface="+mn-ea"/>
                <a:cs typeface="+mn-cs"/>
              </a:rPr>
              <a:t> </a:t>
            </a:r>
            <a:r>
              <a:rPr lang="en-US" sz="1200" kern="1200" dirty="0" err="1" smtClean="0">
                <a:solidFill>
                  <a:srgbClr val="000000"/>
                </a:solidFill>
                <a:effectLst/>
                <a:latin typeface="Times New Roman" pitchFamily="16" charset="0"/>
                <a:ea typeface="+mn-ea"/>
                <a:cs typeface="+mn-cs"/>
              </a:rPr>
              <a:t>Eph</a:t>
            </a:r>
            <a:r>
              <a:rPr lang="en-US" sz="1200" kern="1200" dirty="0" smtClean="0">
                <a:solidFill>
                  <a:srgbClr val="000000"/>
                </a:solidFill>
                <a:effectLst/>
                <a:latin typeface="Times New Roman" pitchFamily="16" charset="0"/>
                <a:ea typeface="+mn-ea"/>
                <a:cs typeface="+mn-cs"/>
              </a:rPr>
              <a:t> 3:10 to the intent that now the manifold wisdom of God might be made known by the church to the principalities and powers in the heavenly places,</a:t>
            </a:r>
          </a:p>
          <a:p>
            <a:r>
              <a:rPr lang="en-US" sz="1200" kern="1200" dirty="0" smtClean="0">
                <a:solidFill>
                  <a:srgbClr val="000000"/>
                </a:solidFill>
                <a:effectLst/>
                <a:latin typeface="Times New Roman" pitchFamily="16" charset="0"/>
                <a:ea typeface="+mn-ea"/>
                <a:cs typeface="+mn-cs"/>
              </a:rPr>
              <a:t> </a:t>
            </a:r>
            <a:r>
              <a:rPr lang="en-US" sz="1200" kern="1200" dirty="0" err="1" smtClean="0">
                <a:solidFill>
                  <a:srgbClr val="000000"/>
                </a:solidFill>
                <a:effectLst/>
                <a:latin typeface="Times New Roman" pitchFamily="16" charset="0"/>
                <a:ea typeface="+mn-ea"/>
                <a:cs typeface="+mn-cs"/>
              </a:rPr>
              <a:t>Eph</a:t>
            </a:r>
            <a:r>
              <a:rPr lang="en-US" sz="1200" kern="1200" dirty="0" smtClean="0">
                <a:solidFill>
                  <a:srgbClr val="000000"/>
                </a:solidFill>
                <a:effectLst/>
                <a:latin typeface="Times New Roman" pitchFamily="16" charset="0"/>
                <a:ea typeface="+mn-ea"/>
                <a:cs typeface="+mn-cs"/>
              </a:rPr>
              <a:t> 6:12 For we do not wrestle against flesh and blood, but against principalities, against powers, against the rulers of the darkness of this age, against spiritual hosts of wickedness in the heavenly places.</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6</a:t>
            </a:fld>
            <a:endParaRPr lang="en-US"/>
          </a:p>
        </p:txBody>
      </p:sp>
    </p:spTree>
    <p:extLst>
      <p:ext uri="{BB962C8B-B14F-4D97-AF65-F5344CB8AC3E}">
        <p14:creationId xmlns:p14="http://schemas.microsoft.com/office/powerpoint/2010/main" val="2237336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i="0" kern="1200" dirty="0" smtClean="0">
                <a:solidFill>
                  <a:srgbClr val="000000"/>
                </a:solidFill>
                <a:effectLst/>
                <a:latin typeface="Times New Roman" pitchFamily="16" charset="0"/>
                <a:ea typeface="+mn-ea"/>
                <a:cs typeface="+mn-cs"/>
              </a:rPr>
              <a:t>The church is often </a:t>
            </a:r>
            <a:r>
              <a:rPr lang="en-US" sz="1200" i="0" kern="1200" dirty="0" err="1" smtClean="0">
                <a:solidFill>
                  <a:srgbClr val="000000"/>
                </a:solidFill>
                <a:effectLst/>
                <a:latin typeface="Times New Roman" pitchFamily="16" charset="0"/>
                <a:ea typeface="+mn-ea"/>
                <a:cs typeface="+mn-cs"/>
              </a:rPr>
              <a:t>idenfified</a:t>
            </a:r>
            <a:r>
              <a:rPr lang="en-US" sz="1200" i="0" kern="1200" baseline="0" dirty="0" smtClean="0">
                <a:solidFill>
                  <a:srgbClr val="000000"/>
                </a:solidFill>
                <a:effectLst/>
                <a:latin typeface="Times New Roman" pitchFamily="16" charset="0"/>
                <a:ea typeface="+mn-ea"/>
                <a:cs typeface="+mn-cs"/>
              </a:rPr>
              <a:t> as a woman in labor</a:t>
            </a:r>
            <a:r>
              <a:rPr lang="en-US" sz="1200" i="0" kern="1200" dirty="0" smtClean="0">
                <a:solidFill>
                  <a:srgbClr val="000000"/>
                </a:solidFill>
                <a:effectLst/>
                <a:latin typeface="Times New Roman" pitchFamily="16" charset="0"/>
                <a:ea typeface="+mn-ea"/>
                <a:cs typeface="+mn-cs"/>
              </a:rPr>
              <a:t> </a:t>
            </a:r>
          </a:p>
          <a:p>
            <a:endParaRPr lang="en-US" sz="1200" i="1" kern="1200" dirty="0" smtClean="0">
              <a:solidFill>
                <a:srgbClr val="000000"/>
              </a:solidFill>
              <a:effectLst/>
              <a:latin typeface="Times New Roman" pitchFamily="16" charset="0"/>
              <a:ea typeface="+mn-ea"/>
              <a:cs typeface="+mn-cs"/>
            </a:endParaRPr>
          </a:p>
          <a:p>
            <a:r>
              <a:rPr lang="en-US" sz="1200" i="1" kern="1200" dirty="0" smtClean="0">
                <a:solidFill>
                  <a:srgbClr val="000000"/>
                </a:solidFill>
                <a:effectLst/>
                <a:latin typeface="Times New Roman" pitchFamily="16" charset="0"/>
                <a:ea typeface="+mn-ea"/>
                <a:cs typeface="+mn-cs"/>
              </a:rPr>
              <a:t>John 16:21 "A woman, when she is in labor, has sorrow because her hour has come; but as soon as she has given birth to the child, she no longer remembers the anguish, for joy that a human being has been born into the world.</a:t>
            </a:r>
            <a:endParaRPr lang="en-US" sz="1200" kern="1200" dirty="0" smtClean="0">
              <a:solidFill>
                <a:srgbClr val="000000"/>
              </a:solidFill>
              <a:effectLst/>
              <a:latin typeface="Times New Roman" pitchFamily="16" charset="0"/>
              <a:ea typeface="+mn-ea"/>
              <a:cs typeface="+mn-cs"/>
            </a:endParaRPr>
          </a:p>
          <a:p>
            <a:r>
              <a:rPr lang="en-US" sz="1200" i="1" kern="1200" dirty="0" smtClean="0">
                <a:solidFill>
                  <a:srgbClr val="000000"/>
                </a:solidFill>
                <a:effectLst/>
                <a:latin typeface="Times New Roman" pitchFamily="16" charset="0"/>
                <a:ea typeface="+mn-ea"/>
                <a:cs typeface="+mn-cs"/>
              </a:rPr>
              <a:t>Romans 8:22 For we know that the whole creation groans and labors with birth pangs together until now.</a:t>
            </a:r>
            <a:endParaRPr lang="en-US" sz="1200" kern="1200" dirty="0" smtClean="0">
              <a:solidFill>
                <a:srgbClr val="000000"/>
              </a:solidFill>
              <a:effectLst/>
              <a:latin typeface="Times New Roman" pitchFamily="16" charset="0"/>
              <a:ea typeface="+mn-ea"/>
              <a:cs typeface="+mn-cs"/>
            </a:endParaRPr>
          </a:p>
          <a:p>
            <a:r>
              <a:rPr lang="en-US" sz="1200" i="1" kern="1200" dirty="0" smtClean="0">
                <a:solidFill>
                  <a:srgbClr val="000000"/>
                </a:solidFill>
                <a:effectLst/>
                <a:latin typeface="Times New Roman" pitchFamily="16" charset="0"/>
                <a:ea typeface="+mn-ea"/>
                <a:cs typeface="+mn-cs"/>
              </a:rPr>
              <a:t>Galatians 4:19 My little children, for whom I labor in birth again until Christ is formed in you,</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7</a:t>
            </a:fld>
            <a:endParaRPr lang="en-US"/>
          </a:p>
        </p:txBody>
      </p:sp>
    </p:spTree>
    <p:extLst>
      <p:ext uri="{BB962C8B-B14F-4D97-AF65-F5344CB8AC3E}">
        <p14:creationId xmlns:p14="http://schemas.microsoft.com/office/powerpoint/2010/main" val="3113403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i="0" kern="1200" dirty="0" smtClean="0">
                <a:solidFill>
                  <a:srgbClr val="000000"/>
                </a:solidFill>
                <a:effectLst/>
                <a:latin typeface="Times New Roman" pitchFamily="16" charset="0"/>
                <a:ea typeface="+mn-ea"/>
                <a:cs typeface="+mn-cs"/>
              </a:rPr>
              <a:t>The church is often </a:t>
            </a:r>
            <a:r>
              <a:rPr lang="en-US" sz="1200" i="0" kern="1200" dirty="0" err="1" smtClean="0">
                <a:solidFill>
                  <a:srgbClr val="000000"/>
                </a:solidFill>
                <a:effectLst/>
                <a:latin typeface="Times New Roman" pitchFamily="16" charset="0"/>
                <a:ea typeface="+mn-ea"/>
                <a:cs typeface="+mn-cs"/>
              </a:rPr>
              <a:t>idenfified</a:t>
            </a:r>
            <a:r>
              <a:rPr lang="en-US" sz="1200" i="0" kern="1200" baseline="0" dirty="0" smtClean="0">
                <a:solidFill>
                  <a:srgbClr val="000000"/>
                </a:solidFill>
                <a:effectLst/>
                <a:latin typeface="Times New Roman" pitchFamily="16" charset="0"/>
                <a:ea typeface="+mn-ea"/>
                <a:cs typeface="+mn-cs"/>
              </a:rPr>
              <a:t> as a woman in labor</a:t>
            </a:r>
            <a:r>
              <a:rPr lang="en-US" sz="1200" i="0" kern="1200" dirty="0" smtClean="0">
                <a:solidFill>
                  <a:srgbClr val="000000"/>
                </a:solidFill>
                <a:effectLst/>
                <a:latin typeface="Times New Roman" pitchFamily="16" charset="0"/>
                <a:ea typeface="+mn-ea"/>
                <a:cs typeface="+mn-cs"/>
              </a:rPr>
              <a:t> </a:t>
            </a:r>
          </a:p>
          <a:p>
            <a:endParaRPr lang="en-US" sz="1200" i="1" kern="1200" dirty="0" smtClean="0">
              <a:solidFill>
                <a:srgbClr val="000000"/>
              </a:solidFill>
              <a:effectLst/>
              <a:latin typeface="Times New Roman" pitchFamily="16" charset="0"/>
              <a:ea typeface="+mn-ea"/>
              <a:cs typeface="+mn-cs"/>
            </a:endParaRPr>
          </a:p>
          <a:p>
            <a:r>
              <a:rPr lang="en-US" sz="1200" i="1" kern="1200" dirty="0" smtClean="0">
                <a:solidFill>
                  <a:srgbClr val="000000"/>
                </a:solidFill>
                <a:effectLst/>
                <a:latin typeface="Times New Roman" pitchFamily="16" charset="0"/>
                <a:ea typeface="+mn-ea"/>
                <a:cs typeface="+mn-cs"/>
              </a:rPr>
              <a:t>John 16:21 "A woman, when she is in labor, has sorrow because her hour has come; but as soon as she has given birth to the child, she no longer remembers the anguish, for joy that a human being has been born into the world.</a:t>
            </a:r>
            <a:endParaRPr lang="en-US" sz="1200" kern="1200" dirty="0" smtClean="0">
              <a:solidFill>
                <a:srgbClr val="000000"/>
              </a:solidFill>
              <a:effectLst/>
              <a:latin typeface="Times New Roman" pitchFamily="16" charset="0"/>
              <a:ea typeface="+mn-ea"/>
              <a:cs typeface="+mn-cs"/>
            </a:endParaRPr>
          </a:p>
          <a:p>
            <a:r>
              <a:rPr lang="en-US" sz="1200" i="1" kern="1200" dirty="0" smtClean="0">
                <a:solidFill>
                  <a:srgbClr val="000000"/>
                </a:solidFill>
                <a:effectLst/>
                <a:latin typeface="Times New Roman" pitchFamily="16" charset="0"/>
                <a:ea typeface="+mn-ea"/>
                <a:cs typeface="+mn-cs"/>
              </a:rPr>
              <a:t>Romans 8:22 For we know that the whole creation groans and labors with birth pangs together until now.</a:t>
            </a:r>
            <a:endParaRPr lang="en-US" sz="1200" kern="1200" dirty="0" smtClean="0">
              <a:solidFill>
                <a:srgbClr val="000000"/>
              </a:solidFill>
              <a:effectLst/>
              <a:latin typeface="Times New Roman" pitchFamily="16" charset="0"/>
              <a:ea typeface="+mn-ea"/>
              <a:cs typeface="+mn-cs"/>
            </a:endParaRPr>
          </a:p>
          <a:p>
            <a:r>
              <a:rPr lang="en-US" sz="1200" i="1" kern="1200" dirty="0" smtClean="0">
                <a:solidFill>
                  <a:srgbClr val="000000"/>
                </a:solidFill>
                <a:effectLst/>
                <a:latin typeface="Times New Roman" pitchFamily="16" charset="0"/>
                <a:ea typeface="+mn-ea"/>
                <a:cs typeface="+mn-cs"/>
              </a:rPr>
              <a:t>Galatians 4:19 My little children, for whom I labor in birth again until Christ is formed in you,</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8</a:t>
            </a:fld>
            <a:endParaRPr lang="en-US"/>
          </a:p>
        </p:txBody>
      </p:sp>
    </p:spTree>
    <p:extLst>
      <p:ext uri="{BB962C8B-B14F-4D97-AF65-F5344CB8AC3E}">
        <p14:creationId xmlns:p14="http://schemas.microsoft.com/office/powerpoint/2010/main" val="2814881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i="0" kern="1200" dirty="0" smtClean="0">
                <a:solidFill>
                  <a:srgbClr val="000000"/>
                </a:solidFill>
                <a:effectLst/>
                <a:latin typeface="Times New Roman" pitchFamily="16" charset="0"/>
                <a:ea typeface="+mn-ea"/>
                <a:cs typeface="+mn-cs"/>
              </a:rPr>
              <a:t>The church is often </a:t>
            </a:r>
            <a:r>
              <a:rPr lang="en-US" sz="1200" i="0" kern="1200" dirty="0" err="1" smtClean="0">
                <a:solidFill>
                  <a:srgbClr val="000000"/>
                </a:solidFill>
                <a:effectLst/>
                <a:latin typeface="Times New Roman" pitchFamily="16" charset="0"/>
                <a:ea typeface="+mn-ea"/>
                <a:cs typeface="+mn-cs"/>
              </a:rPr>
              <a:t>idenfified</a:t>
            </a:r>
            <a:r>
              <a:rPr lang="en-US" sz="1200" i="0" kern="1200" baseline="0" dirty="0" smtClean="0">
                <a:solidFill>
                  <a:srgbClr val="000000"/>
                </a:solidFill>
                <a:effectLst/>
                <a:latin typeface="Times New Roman" pitchFamily="16" charset="0"/>
                <a:ea typeface="+mn-ea"/>
                <a:cs typeface="+mn-cs"/>
              </a:rPr>
              <a:t> as a woman in labor</a:t>
            </a:r>
            <a:r>
              <a:rPr lang="en-US" sz="1200" i="0" kern="1200" dirty="0" smtClean="0">
                <a:solidFill>
                  <a:srgbClr val="000000"/>
                </a:solidFill>
                <a:effectLst/>
                <a:latin typeface="Times New Roman" pitchFamily="16" charset="0"/>
                <a:ea typeface="+mn-ea"/>
                <a:cs typeface="+mn-cs"/>
              </a:rPr>
              <a:t> </a:t>
            </a:r>
          </a:p>
          <a:p>
            <a:endParaRPr lang="en-US" sz="1200" i="1" kern="1200" dirty="0" smtClean="0">
              <a:solidFill>
                <a:srgbClr val="000000"/>
              </a:solidFill>
              <a:effectLst/>
              <a:latin typeface="Times New Roman" pitchFamily="16" charset="0"/>
              <a:ea typeface="+mn-ea"/>
              <a:cs typeface="+mn-cs"/>
            </a:endParaRPr>
          </a:p>
          <a:p>
            <a:r>
              <a:rPr lang="en-US" sz="1200" i="1" kern="1200" dirty="0" smtClean="0">
                <a:solidFill>
                  <a:srgbClr val="000000"/>
                </a:solidFill>
                <a:effectLst/>
                <a:latin typeface="Times New Roman" pitchFamily="16" charset="0"/>
                <a:ea typeface="+mn-ea"/>
                <a:cs typeface="+mn-cs"/>
              </a:rPr>
              <a:t>John 16:21 "A woman, when she is in labor, has sorrow because her hour has come; but as soon as she has given birth to the child, she no longer remembers the anguish, for joy that a human being has been born into the world.</a:t>
            </a:r>
            <a:endParaRPr lang="en-US" sz="1200" kern="1200" dirty="0" smtClean="0">
              <a:solidFill>
                <a:srgbClr val="000000"/>
              </a:solidFill>
              <a:effectLst/>
              <a:latin typeface="Times New Roman" pitchFamily="16" charset="0"/>
              <a:ea typeface="+mn-ea"/>
              <a:cs typeface="+mn-cs"/>
            </a:endParaRPr>
          </a:p>
          <a:p>
            <a:r>
              <a:rPr lang="en-US" sz="1200" i="1" kern="1200" dirty="0" smtClean="0">
                <a:solidFill>
                  <a:srgbClr val="000000"/>
                </a:solidFill>
                <a:effectLst/>
                <a:latin typeface="Times New Roman" pitchFamily="16" charset="0"/>
                <a:ea typeface="+mn-ea"/>
                <a:cs typeface="+mn-cs"/>
              </a:rPr>
              <a:t>Romans 8:22 For we know that the whole creation groans and labors with birth pangs together until now.</a:t>
            </a:r>
            <a:endParaRPr lang="en-US" sz="1200" kern="1200" dirty="0" smtClean="0">
              <a:solidFill>
                <a:srgbClr val="000000"/>
              </a:solidFill>
              <a:effectLst/>
              <a:latin typeface="Times New Roman" pitchFamily="16" charset="0"/>
              <a:ea typeface="+mn-ea"/>
              <a:cs typeface="+mn-cs"/>
            </a:endParaRPr>
          </a:p>
          <a:p>
            <a:r>
              <a:rPr lang="en-US" sz="1200" i="1" kern="1200" dirty="0" smtClean="0">
                <a:solidFill>
                  <a:srgbClr val="000000"/>
                </a:solidFill>
                <a:effectLst/>
                <a:latin typeface="Times New Roman" pitchFamily="16" charset="0"/>
                <a:ea typeface="+mn-ea"/>
                <a:cs typeface="+mn-cs"/>
              </a:rPr>
              <a:t>Galatians 4:19 My little children, for whom I labor in birth again until Christ is formed in you,</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9</a:t>
            </a:fld>
            <a:endParaRPr lang="en-US"/>
          </a:p>
        </p:txBody>
      </p:sp>
    </p:spTree>
    <p:extLst>
      <p:ext uri="{BB962C8B-B14F-4D97-AF65-F5344CB8AC3E}">
        <p14:creationId xmlns:p14="http://schemas.microsoft.com/office/powerpoint/2010/main" val="3002995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DBE857BA-C9F0-4E0A-A4C7-D125AC007814}" type="datetimeFigureOut">
              <a:rPr lang="en-US" smtClean="0"/>
              <a:t>3/4/2021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378089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857BA-C9F0-4E0A-A4C7-D125AC007814}" type="datetimeFigureOut">
              <a:rPr lang="en-US" smtClean="0"/>
              <a:t>3/4/2021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89648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857BA-C9F0-4E0A-A4C7-D125AC007814}" type="datetimeFigureOut">
              <a:rPr lang="en-US" smtClean="0"/>
              <a:t>3/4/2021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159135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857BA-C9F0-4E0A-A4C7-D125AC007814}" type="datetimeFigureOut">
              <a:rPr lang="en-US" smtClean="0"/>
              <a:t>3/4/2021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F415-1D02-4917-9DF2-E2837826BA54}"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5486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857BA-C9F0-4E0A-A4C7-D125AC007814}" type="datetimeFigureOut">
              <a:rPr lang="en-US" smtClean="0"/>
              <a:t>3/4/2021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208566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BE857BA-C9F0-4E0A-A4C7-D125AC007814}" type="datetimeFigureOut">
              <a:rPr lang="en-US" smtClean="0"/>
              <a:t>3/4/2021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7245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BE857BA-C9F0-4E0A-A4C7-D125AC007814}" type="datetimeFigureOut">
              <a:rPr lang="en-US" smtClean="0"/>
              <a:t>3/4/2021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86995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E857BA-C9F0-4E0A-A4C7-D125AC007814}" type="datetimeFigureOut">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16738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E857BA-C9F0-4E0A-A4C7-D125AC007814}" type="datetimeFigureOut">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429489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E857BA-C9F0-4E0A-A4C7-D125AC007814}" type="datetimeFigureOut">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261610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BE857BA-C9F0-4E0A-A4C7-D125AC007814}" type="datetimeFigureOut">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352195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E857BA-C9F0-4E0A-A4C7-D125AC007814}" type="datetimeFigureOut">
              <a:rPr lang="en-US" smtClean="0"/>
              <a:t>3/4/2021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5801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BE857BA-C9F0-4E0A-A4C7-D125AC007814}" type="datetimeFigureOut">
              <a:rPr lang="en-US" smtClean="0"/>
              <a:t>3/4/2021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396961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BE857BA-C9F0-4E0A-A4C7-D125AC007814}" type="datetimeFigureOut">
              <a:rPr lang="en-US" smtClean="0"/>
              <a:t>3/4/2021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82392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E857BA-C9F0-4E0A-A4C7-D125AC007814}" type="datetimeFigureOut">
              <a:rPr lang="en-US" smtClean="0"/>
              <a:t>3/4/2021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1282131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857BA-C9F0-4E0A-A4C7-D125AC007814}" type="datetimeFigureOut">
              <a:rPr lang="en-US" smtClean="0"/>
              <a:t>3/4/2021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306712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857BA-C9F0-4E0A-A4C7-D125AC007814}" type="datetimeFigureOut">
              <a:rPr lang="en-US" smtClean="0"/>
              <a:t>3/4/2021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213347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BE857BA-C9F0-4E0A-A4C7-D125AC007814}" type="datetimeFigureOut">
              <a:rPr lang="en-US" smtClean="0"/>
              <a:t>3/4/2021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FFDF415-1D02-4917-9DF2-E2837826BA54}" type="slidenum">
              <a:rPr lang="en-US" smtClean="0"/>
              <a:t>‹#›</a:t>
            </a:fld>
            <a:endParaRPr lang="en-US"/>
          </a:p>
        </p:txBody>
      </p:sp>
    </p:spTree>
    <p:extLst>
      <p:ext uri="{BB962C8B-B14F-4D97-AF65-F5344CB8AC3E}">
        <p14:creationId xmlns:p14="http://schemas.microsoft.com/office/powerpoint/2010/main" val="1025109309"/>
      </p:ext>
    </p:extLst>
  </p:cSld>
  <p:clrMap bg1="dk1" tx1="lt1" bg2="dk2" tx2="lt2" accent1="accent1" accent2="accent2" accent3="accent3" accent4="accent4" accent5="accent5" accent6="accent6" hlink="hlink" folHlink="folHlink"/>
  <p:sldLayoutIdLst>
    <p:sldLayoutId id="2147484745" r:id="rId1"/>
    <p:sldLayoutId id="2147484746" r:id="rId2"/>
    <p:sldLayoutId id="2147484747" r:id="rId3"/>
    <p:sldLayoutId id="2147484748" r:id="rId4"/>
    <p:sldLayoutId id="2147484749" r:id="rId5"/>
    <p:sldLayoutId id="2147484750" r:id="rId6"/>
    <p:sldLayoutId id="2147484751" r:id="rId7"/>
    <p:sldLayoutId id="2147484752" r:id="rId8"/>
    <p:sldLayoutId id="2147484753" r:id="rId9"/>
    <p:sldLayoutId id="2147484754" r:id="rId10"/>
    <p:sldLayoutId id="2147484755" r:id="rId11"/>
    <p:sldLayoutId id="2147484756" r:id="rId12"/>
    <p:sldLayoutId id="2147484757" r:id="rId13"/>
    <p:sldLayoutId id="2147484758" r:id="rId14"/>
    <p:sldLayoutId id="2147484759" r:id="rId15"/>
    <p:sldLayoutId id="2147484760" r:id="rId16"/>
    <p:sldLayoutId id="214748476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upload.wikimedia.org/wikipedia/commons/0/0c/Seven_Hills_of_Rome-it.sv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upload.wikimedia.org/wikipedia/commons/0/0c/Seven_Hills_of_Rome-it.sv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HP_Administrator\Local Settings\Temporary Internet Files\Content.IE5\SAK2UTP7\0043588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0" y="0"/>
            <a:ext cx="12192000" cy="1828800"/>
          </a:xfrm>
        </p:spPr>
        <p:txBody>
          <a:bodyPr>
            <a:noAutofit/>
          </a:bodyPr>
          <a:lstStyle/>
          <a:p>
            <a:pPr algn="ctr"/>
            <a:r>
              <a:rPr lang="en-US" sz="13200" dirty="0">
                <a:solidFill>
                  <a:srgbClr val="FFFF00"/>
                </a:solidFill>
                <a:effectLst>
                  <a:glow rad="101600">
                    <a:srgbClr val="040404"/>
                  </a:glow>
                  <a:innerShdw blurRad="50800" dist="25400" dir="13500000">
                    <a:prstClr val="black">
                      <a:alpha val="70000"/>
                    </a:prstClr>
                  </a:innerShdw>
                </a:effectLst>
                <a:latin typeface="Bell MT" pitchFamily="18" charset="0"/>
              </a:rPr>
              <a:t>Welcome!</a:t>
            </a:r>
          </a:p>
        </p:txBody>
      </p:sp>
      <p:sp>
        <p:nvSpPr>
          <p:cNvPr id="6" name="Content Placeholder 5"/>
          <p:cNvSpPr>
            <a:spLocks noGrp="1"/>
          </p:cNvSpPr>
          <p:nvPr>
            <p:ph sz="half" idx="2"/>
          </p:nvPr>
        </p:nvSpPr>
        <p:spPr>
          <a:xfrm>
            <a:off x="304800" y="1905000"/>
            <a:ext cx="9753600" cy="3962400"/>
          </a:xfrm>
          <a:solidFill>
            <a:schemeClr val="bg2">
              <a:alpha val="0"/>
            </a:schemeClr>
          </a:solidFill>
        </p:spPr>
        <p:txBody>
          <a:bodyPr>
            <a:noAutofit/>
          </a:bodyPr>
          <a:lstStyle/>
          <a:p>
            <a:pPr marL="0" indent="0">
              <a:buNone/>
            </a:pPr>
            <a:r>
              <a:rPr lang="en-US" sz="4000" b="1" dirty="0">
                <a:effectLst>
                  <a:glow rad="228600">
                    <a:srgbClr val="03080D"/>
                  </a:glow>
                </a:effectLst>
              </a:rPr>
              <a:t>Sunday</a:t>
            </a:r>
          </a:p>
          <a:p>
            <a:pPr lvl="1">
              <a:buNone/>
            </a:pPr>
            <a:r>
              <a:rPr lang="en-US" sz="4000" dirty="0">
                <a:effectLst>
                  <a:glow rad="228600">
                    <a:srgbClr val="03080D"/>
                  </a:glow>
                </a:effectLst>
              </a:rPr>
              <a:t>Worship 		  		</a:t>
            </a:r>
            <a:r>
              <a:rPr lang="en-US" sz="4000" dirty="0" smtClean="0">
                <a:effectLst>
                  <a:glow rad="228600">
                    <a:srgbClr val="03080D"/>
                  </a:glow>
                </a:effectLst>
              </a:rPr>
              <a:t>	10:00 </a:t>
            </a:r>
            <a:r>
              <a:rPr lang="en-US" sz="4000" dirty="0">
                <a:effectLst>
                  <a:glow rad="228600">
                    <a:srgbClr val="03080D"/>
                  </a:glow>
                </a:effectLst>
              </a:rPr>
              <a:t>AM</a:t>
            </a:r>
          </a:p>
          <a:p>
            <a:pPr marL="0" indent="0">
              <a:buNone/>
            </a:pPr>
            <a:r>
              <a:rPr lang="en-US" sz="4000" b="1" dirty="0">
                <a:effectLst>
                  <a:glow rad="228600">
                    <a:srgbClr val="03080D"/>
                  </a:glow>
                </a:effectLst>
              </a:rPr>
              <a:t>Sunday</a:t>
            </a:r>
          </a:p>
          <a:p>
            <a:pPr lvl="1">
              <a:buNone/>
            </a:pPr>
            <a:r>
              <a:rPr lang="en-US" sz="4000" dirty="0">
                <a:effectLst>
                  <a:glow rad="228600">
                    <a:srgbClr val="03080D"/>
                  </a:glow>
                </a:effectLst>
              </a:rPr>
              <a:t>Bible Class (Livestream) 	 </a:t>
            </a:r>
            <a:r>
              <a:rPr lang="en-US" sz="4000" dirty="0" smtClean="0">
                <a:effectLst>
                  <a:glow rad="228600">
                    <a:srgbClr val="03080D"/>
                  </a:glow>
                </a:effectLst>
              </a:rPr>
              <a:t>	5:00  PM</a:t>
            </a:r>
            <a:endParaRPr lang="en-US" sz="4000" dirty="0">
              <a:effectLst>
                <a:glow rad="228600">
                  <a:srgbClr val="03080D"/>
                </a:glow>
              </a:effectLst>
            </a:endParaRPr>
          </a:p>
          <a:p>
            <a:pPr marL="0" indent="0">
              <a:buNone/>
            </a:pPr>
            <a:r>
              <a:rPr lang="en-US" sz="4000" b="1" dirty="0">
                <a:effectLst>
                  <a:glow rad="228600">
                    <a:srgbClr val="03080D"/>
                  </a:glow>
                </a:effectLst>
              </a:rPr>
              <a:t>Wednesday</a:t>
            </a:r>
          </a:p>
          <a:p>
            <a:pPr marL="487668" lvl="1" indent="0">
              <a:buNone/>
            </a:pPr>
            <a:r>
              <a:rPr lang="en-US" sz="4000" dirty="0">
                <a:effectLst>
                  <a:glow rad="228600">
                    <a:srgbClr val="03080D"/>
                  </a:glow>
                </a:effectLst>
              </a:rPr>
              <a:t>Bible Class </a:t>
            </a:r>
            <a:r>
              <a:rPr lang="en-US" sz="4000" dirty="0" smtClean="0">
                <a:effectLst>
                  <a:glow rad="228600">
                    <a:srgbClr val="03080D"/>
                  </a:glow>
                </a:effectLst>
              </a:rPr>
              <a:t>		</a:t>
            </a:r>
            <a:r>
              <a:rPr lang="en-US" sz="4000" dirty="0">
                <a:effectLst>
                  <a:glow rad="228600">
                    <a:srgbClr val="03080D"/>
                  </a:glow>
                </a:effectLst>
              </a:rPr>
              <a:t>	 </a:t>
            </a:r>
            <a:r>
              <a:rPr lang="en-US" sz="4000" dirty="0" smtClean="0">
                <a:effectLst>
                  <a:glow rad="228600">
                    <a:srgbClr val="03080D"/>
                  </a:glow>
                </a:effectLst>
              </a:rPr>
              <a:t>	7:00  </a:t>
            </a:r>
            <a:r>
              <a:rPr lang="en-US" sz="4000" dirty="0">
                <a:effectLst>
                  <a:glow rad="228600">
                    <a:srgbClr val="03080D"/>
                  </a:glow>
                </a:effectLst>
              </a:rPr>
              <a:t>PM</a:t>
            </a:r>
          </a:p>
        </p:txBody>
      </p:sp>
      <p:sp>
        <p:nvSpPr>
          <p:cNvPr id="9" name="Title 3"/>
          <p:cNvSpPr txBox="1">
            <a:spLocks/>
          </p:cNvSpPr>
          <p:nvPr/>
        </p:nvSpPr>
        <p:spPr>
          <a:xfrm>
            <a:off x="585409" y="5867400"/>
            <a:ext cx="10972800" cy="685800"/>
          </a:xfrm>
          <a:prstGeom prst="rect">
            <a:avLst/>
          </a:prstGeom>
        </p:spPr>
        <p:txBody>
          <a:bodyPr vert="horz" lIns="0" tIns="60960" rIns="0" bIns="0" anchor="b">
            <a:normAutofit fontScale="97500"/>
          </a:bodyPr>
          <a:lstStyle/>
          <a:p>
            <a:pPr algn="ctr" defTabSz="1219170">
              <a:spcBef>
                <a:spcPct val="0"/>
              </a:spcBef>
              <a:defRPr/>
            </a:pPr>
            <a:r>
              <a:rPr lang="en-US" sz="4000" dirty="0">
                <a:solidFill>
                  <a:schemeClr val="tx1">
                    <a:lumMod val="95000"/>
                  </a:schemeClr>
                </a:solidFill>
                <a:effectLst>
                  <a:glow rad="101600">
                    <a:schemeClr val="bg1">
                      <a:alpha val="60000"/>
                    </a:schemeClr>
                  </a:glow>
                </a:effectLst>
                <a:latin typeface="+mj-lt"/>
                <a:ea typeface="+mj-ea"/>
                <a:cs typeface="+mj-cs"/>
              </a:rPr>
              <a:t>www.SunsetchurchofChrist.net</a:t>
            </a:r>
          </a:p>
        </p:txBody>
      </p:sp>
    </p:spTree>
    <p:extLst>
      <p:ext uri="{BB962C8B-B14F-4D97-AF65-F5344CB8AC3E}">
        <p14:creationId xmlns:p14="http://schemas.microsoft.com/office/powerpoint/2010/main" val="15387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203200" y="1600200"/>
            <a:ext cx="11946467" cy="5257800"/>
          </a:xfrm>
        </p:spPr>
        <p:txBody>
          <a:bodyPr>
            <a:noAutofit/>
          </a:bodyPr>
          <a:lstStyle/>
          <a:p>
            <a:pPr marL="0" indent="0" algn="just">
              <a:buNone/>
            </a:pPr>
            <a:r>
              <a:rPr lang="en-US" sz="4800" dirty="0"/>
              <a:t>Heaven – Heavenly Places</a:t>
            </a:r>
          </a:p>
          <a:p>
            <a:pPr marL="0" indent="0" algn="just">
              <a:buNone/>
            </a:pPr>
            <a:r>
              <a:rPr lang="en-US" sz="4800" dirty="0"/>
              <a:t>The Woman and Child</a:t>
            </a:r>
          </a:p>
          <a:p>
            <a:pPr marL="0" indent="0" algn="just">
              <a:buNone/>
            </a:pPr>
            <a:r>
              <a:rPr lang="en-US" sz="4800" dirty="0"/>
              <a:t>The Great Red </a:t>
            </a:r>
            <a:r>
              <a:rPr lang="en-US" sz="4800" dirty="0" smtClean="0"/>
              <a:t>Dragon (Satan)</a:t>
            </a:r>
            <a:endParaRPr lang="en-US" sz="4800" dirty="0"/>
          </a:p>
          <a:p>
            <a:pPr marL="0" indent="0" algn="just">
              <a:buNone/>
            </a:pPr>
            <a:r>
              <a:rPr lang="en-US" sz="4800" dirty="0"/>
              <a:t>Michael</a:t>
            </a:r>
          </a:p>
          <a:p>
            <a:pPr marL="0" indent="0" algn="just">
              <a:buNone/>
            </a:pPr>
            <a:r>
              <a:rPr lang="en-US" sz="4800" dirty="0"/>
              <a:t>	</a:t>
            </a:r>
            <a:r>
              <a:rPr lang="en-US" sz="4800" dirty="0"/>
              <a:t>Jude 8-9</a:t>
            </a:r>
            <a:r>
              <a:rPr lang="en-US" sz="4800" dirty="0"/>
              <a:t> </a:t>
            </a:r>
            <a:r>
              <a:rPr lang="en-US" sz="4800" dirty="0"/>
              <a:t>(Zechariah 3:2) Daniel 12:1 </a:t>
            </a:r>
          </a:p>
        </p:txBody>
      </p:sp>
      <p:sp>
        <p:nvSpPr>
          <p:cNvPr id="5" name="Rectangle 2"/>
          <p:cNvSpPr>
            <a:spLocks noGrp="1" noRot="1" noChangeArrowheads="1"/>
          </p:cNvSpPr>
          <p:nvPr>
            <p:ph type="title"/>
          </p:nvPr>
        </p:nvSpPr>
        <p:spPr>
          <a:xfrm>
            <a:off x="12700" y="30480"/>
            <a:ext cx="12192000" cy="1366520"/>
          </a:xfrm>
        </p:spPr>
        <p:txBody>
          <a:bodyPr>
            <a:noAutofit/>
          </a:bodyPr>
          <a:lstStyle/>
          <a:p>
            <a:pPr algn="ctr" eaLnBrk="1" hangingPunct="1">
              <a:defRPr/>
            </a:pPr>
            <a:r>
              <a:rPr lang="en-US" sz="9600" dirty="0">
                <a:effectLst>
                  <a:glow rad="228600">
                    <a:srgbClr val="030400"/>
                  </a:glow>
                  <a:outerShdw blurRad="50800" dist="63500" dir="2700000" algn="tl" rotWithShape="0">
                    <a:srgbClr val="000000">
                      <a:alpha val="48000"/>
                    </a:srgbClr>
                  </a:outerShdw>
                </a:effectLst>
                <a:latin typeface="+mn-lt"/>
              </a:rPr>
              <a:t>A War “In Heaven” (12)</a:t>
            </a:r>
            <a:endParaRPr lang="en-US" sz="96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333754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3" end="3"/>
                                            </p:txEl>
                                          </p:spTgt>
                                        </p:tgtEl>
                                        <p:attrNameLst>
                                          <p:attrName>style.visibility</p:attrName>
                                        </p:attrNameLst>
                                      </p:cBhvr>
                                      <p:to>
                                        <p:strVal val="visible"/>
                                      </p:to>
                                    </p:set>
                                    <p:animEffect transition="in" filter="fade">
                                      <p:cBhvr>
                                        <p:cTn id="7" dur="500"/>
                                        <p:tgtEl>
                                          <p:spTgt spid="307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5">
                                            <p:txEl>
                                              <p:pRg st="4" end="4"/>
                                            </p:txEl>
                                          </p:spTgt>
                                        </p:tgtEl>
                                        <p:attrNameLst>
                                          <p:attrName>style.visibility</p:attrName>
                                        </p:attrNameLst>
                                      </p:cBhvr>
                                      <p:to>
                                        <p:strVal val="visible"/>
                                      </p:to>
                                    </p:set>
                                    <p:animEffect transition="in" filter="fade">
                                      <p:cBhvr>
                                        <p:cTn id="10"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203200" y="1600200"/>
            <a:ext cx="11946467" cy="5257800"/>
          </a:xfrm>
        </p:spPr>
        <p:txBody>
          <a:bodyPr>
            <a:noAutofit/>
          </a:bodyPr>
          <a:lstStyle/>
          <a:p>
            <a:pPr marL="0" indent="0" algn="just">
              <a:buNone/>
            </a:pPr>
            <a:r>
              <a:rPr lang="en-US" sz="4800" dirty="0"/>
              <a:t>Heaven – Heavenly Places</a:t>
            </a:r>
          </a:p>
          <a:p>
            <a:pPr marL="0" indent="0" algn="just">
              <a:buNone/>
            </a:pPr>
            <a:r>
              <a:rPr lang="en-US" sz="4800" dirty="0"/>
              <a:t>The Woman and Child</a:t>
            </a:r>
          </a:p>
          <a:p>
            <a:pPr marL="0" indent="0" algn="just">
              <a:buNone/>
            </a:pPr>
            <a:r>
              <a:rPr lang="en-US" sz="4800" dirty="0"/>
              <a:t>The Great Red Dragon</a:t>
            </a:r>
          </a:p>
          <a:p>
            <a:pPr marL="0" indent="0" algn="just">
              <a:buNone/>
            </a:pPr>
            <a:r>
              <a:rPr lang="en-US" sz="4800" dirty="0"/>
              <a:t>Michael</a:t>
            </a:r>
          </a:p>
          <a:p>
            <a:pPr marL="0" indent="0" algn="just">
              <a:buNone/>
            </a:pPr>
            <a:r>
              <a:rPr lang="en-US" sz="4800" dirty="0"/>
              <a:t>Victory over the accuser</a:t>
            </a:r>
          </a:p>
          <a:p>
            <a:pPr marL="0" indent="0" algn="just">
              <a:buNone/>
            </a:pPr>
            <a:r>
              <a:rPr lang="en-US" sz="4800" dirty="0"/>
              <a:t>	</a:t>
            </a:r>
            <a:r>
              <a:rPr lang="en-US" sz="4800" dirty="0"/>
              <a:t>John 12:31, Luke 10:18</a:t>
            </a:r>
          </a:p>
        </p:txBody>
      </p:sp>
      <p:sp>
        <p:nvSpPr>
          <p:cNvPr id="5" name="Rectangle 2"/>
          <p:cNvSpPr>
            <a:spLocks noGrp="1" noRot="1" noChangeArrowheads="1"/>
          </p:cNvSpPr>
          <p:nvPr>
            <p:ph type="title"/>
          </p:nvPr>
        </p:nvSpPr>
        <p:spPr>
          <a:xfrm>
            <a:off x="12700" y="30480"/>
            <a:ext cx="12192000" cy="1366520"/>
          </a:xfrm>
        </p:spPr>
        <p:txBody>
          <a:bodyPr>
            <a:noAutofit/>
          </a:bodyPr>
          <a:lstStyle/>
          <a:p>
            <a:pPr algn="ctr" eaLnBrk="1" hangingPunct="1">
              <a:defRPr/>
            </a:pPr>
            <a:r>
              <a:rPr lang="en-US" sz="9600" dirty="0">
                <a:effectLst>
                  <a:glow rad="228600">
                    <a:srgbClr val="030400"/>
                  </a:glow>
                  <a:outerShdw blurRad="50800" dist="63500" dir="2700000" algn="tl" rotWithShape="0">
                    <a:srgbClr val="000000">
                      <a:alpha val="48000"/>
                    </a:srgbClr>
                  </a:outerShdw>
                </a:effectLst>
                <a:latin typeface="+mn-lt"/>
              </a:rPr>
              <a:t>A War “In Heaven” (12)</a:t>
            </a:r>
            <a:endParaRPr lang="en-US" sz="96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252263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203200" y="1600200"/>
            <a:ext cx="11946467" cy="5257800"/>
          </a:xfrm>
        </p:spPr>
        <p:txBody>
          <a:bodyPr>
            <a:noAutofit/>
          </a:bodyPr>
          <a:lstStyle/>
          <a:p>
            <a:pPr marL="0" indent="0" algn="just">
              <a:buNone/>
            </a:pPr>
            <a:r>
              <a:rPr lang="en-US" sz="4800" dirty="0"/>
              <a:t>Out of the sea (time) the Great Beast</a:t>
            </a:r>
          </a:p>
        </p:txBody>
      </p:sp>
      <p:sp>
        <p:nvSpPr>
          <p:cNvPr id="5" name="Rectangle 2"/>
          <p:cNvSpPr>
            <a:spLocks noGrp="1" noRot="1" noChangeArrowheads="1"/>
          </p:cNvSpPr>
          <p:nvPr>
            <p:ph type="title"/>
          </p:nvPr>
        </p:nvSpPr>
        <p:spPr>
          <a:xfrm>
            <a:off x="12700" y="30480"/>
            <a:ext cx="12192000" cy="1366520"/>
          </a:xfrm>
        </p:spPr>
        <p:txBody>
          <a:bodyPr>
            <a:noAutofit/>
          </a:bodyPr>
          <a:lstStyle/>
          <a:p>
            <a:pPr algn="ctr" eaLnBrk="1" hangingPunct="1">
              <a:defRPr/>
            </a:pPr>
            <a:r>
              <a:rPr lang="en-US" sz="9600" dirty="0">
                <a:effectLst>
                  <a:glow rad="228600">
                    <a:srgbClr val="030400"/>
                  </a:glow>
                  <a:outerShdw blurRad="50800" dist="63500" dir="2700000" algn="tl" rotWithShape="0">
                    <a:srgbClr val="000000">
                      <a:alpha val="48000"/>
                    </a:srgbClr>
                  </a:outerShdw>
                </a:effectLst>
                <a:latin typeface="+mn-lt"/>
              </a:rPr>
              <a:t>The Great Beast (13)</a:t>
            </a:r>
            <a:endParaRPr lang="en-US" sz="96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3543913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203200" y="1600200"/>
            <a:ext cx="11946467" cy="5257800"/>
          </a:xfrm>
        </p:spPr>
        <p:txBody>
          <a:bodyPr>
            <a:noAutofit/>
          </a:bodyPr>
          <a:lstStyle/>
          <a:p>
            <a:pPr marL="0" indent="0" algn="just">
              <a:buNone/>
            </a:pPr>
            <a:r>
              <a:rPr lang="en-US" sz="4800" dirty="0"/>
              <a:t>Out of the sea (time) the Great Beast</a:t>
            </a:r>
          </a:p>
          <a:p>
            <a:pPr marL="0" indent="0" algn="just">
              <a:buNone/>
            </a:pPr>
            <a:r>
              <a:rPr lang="en-US" sz="4800" dirty="0"/>
              <a:t>Daniel 7:1-14 – Four great world empires</a:t>
            </a:r>
          </a:p>
          <a:p>
            <a:pPr marL="0" indent="0" algn="just">
              <a:buNone/>
            </a:pPr>
            <a:r>
              <a:rPr lang="en-US" sz="4800" dirty="0"/>
              <a:t>	</a:t>
            </a:r>
            <a:r>
              <a:rPr lang="en-US" sz="4800" dirty="0"/>
              <a:t>	Babylon</a:t>
            </a:r>
          </a:p>
          <a:p>
            <a:pPr marL="0" indent="0" algn="just">
              <a:buNone/>
            </a:pPr>
            <a:r>
              <a:rPr lang="en-US" sz="4800" dirty="0"/>
              <a:t>	</a:t>
            </a:r>
            <a:r>
              <a:rPr lang="en-US" sz="4800" dirty="0"/>
              <a:t>	Persia</a:t>
            </a:r>
          </a:p>
          <a:p>
            <a:pPr marL="0" indent="0" algn="just">
              <a:buNone/>
            </a:pPr>
            <a:r>
              <a:rPr lang="en-US" sz="4800" dirty="0"/>
              <a:t>	</a:t>
            </a:r>
            <a:r>
              <a:rPr lang="en-US" sz="4800" dirty="0"/>
              <a:t>	Macedonia</a:t>
            </a:r>
          </a:p>
          <a:p>
            <a:pPr marL="0" indent="0" algn="just">
              <a:buNone/>
            </a:pPr>
            <a:r>
              <a:rPr lang="en-US" sz="4800" dirty="0">
                <a:solidFill>
                  <a:srgbClr val="FFFF00"/>
                </a:solidFill>
              </a:rPr>
              <a:t>	</a:t>
            </a:r>
            <a:r>
              <a:rPr lang="en-US" sz="4800" dirty="0">
                <a:solidFill>
                  <a:srgbClr val="FFFF00"/>
                </a:solidFill>
              </a:rPr>
              <a:t>	</a:t>
            </a:r>
            <a:r>
              <a:rPr lang="en-US" sz="5867" b="1" dirty="0">
                <a:solidFill>
                  <a:srgbClr val="FFFF00"/>
                </a:solidFill>
              </a:rPr>
              <a:t>Rome</a:t>
            </a:r>
          </a:p>
        </p:txBody>
      </p:sp>
      <p:sp>
        <p:nvSpPr>
          <p:cNvPr id="5" name="Rectangle 2"/>
          <p:cNvSpPr>
            <a:spLocks noGrp="1" noRot="1" noChangeArrowheads="1"/>
          </p:cNvSpPr>
          <p:nvPr>
            <p:ph type="title"/>
          </p:nvPr>
        </p:nvSpPr>
        <p:spPr>
          <a:xfrm>
            <a:off x="12700" y="30480"/>
            <a:ext cx="12192000" cy="1366520"/>
          </a:xfrm>
        </p:spPr>
        <p:txBody>
          <a:bodyPr>
            <a:noAutofit/>
          </a:bodyPr>
          <a:lstStyle/>
          <a:p>
            <a:pPr algn="ctr" eaLnBrk="1" hangingPunct="1">
              <a:defRPr/>
            </a:pPr>
            <a:r>
              <a:rPr lang="en-US" sz="9600" dirty="0">
                <a:effectLst>
                  <a:glow rad="228600">
                    <a:srgbClr val="030400"/>
                  </a:glow>
                  <a:outerShdw blurRad="50800" dist="63500" dir="2700000" algn="tl" rotWithShape="0">
                    <a:srgbClr val="000000">
                      <a:alpha val="48000"/>
                    </a:srgbClr>
                  </a:outerShdw>
                </a:effectLst>
                <a:latin typeface="+mn-lt"/>
              </a:rPr>
              <a:t>The Great Beast (13)</a:t>
            </a:r>
            <a:endParaRPr lang="en-US" sz="9600" dirty="0">
              <a:effectLst>
                <a:glow rad="228600">
                  <a:srgbClr val="030400"/>
                </a:glow>
                <a:outerShdw blurRad="50800" dist="63500" dir="2700000" algn="tl" rotWithShape="0">
                  <a:srgbClr val="000000">
                    <a:alpha val="48000"/>
                  </a:srgbClr>
                </a:outerShdw>
              </a:effectLst>
              <a:latin typeface="+mn-lt"/>
            </a:endParaRPr>
          </a:p>
        </p:txBody>
      </p:sp>
      <p:sp>
        <p:nvSpPr>
          <p:cNvPr id="2" name="Rounded Rectangle 1"/>
          <p:cNvSpPr/>
          <p:nvPr/>
        </p:nvSpPr>
        <p:spPr>
          <a:xfrm>
            <a:off x="4876800" y="3327400"/>
            <a:ext cx="7213600" cy="3352800"/>
          </a:xfrm>
          <a:prstGeom prst="roundRect">
            <a:avLst/>
          </a:prstGeom>
          <a:solidFill>
            <a:schemeClr val="accent6">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5067" b="1" dirty="0">
                <a:ln w="9525">
                  <a:solidFill>
                    <a:schemeClr val="bg1"/>
                  </a:solidFill>
                  <a:prstDash val="solid"/>
                </a:ln>
                <a:solidFill>
                  <a:schemeClr val="tx1"/>
                </a:solidFill>
                <a:effectLst>
                  <a:outerShdw blurRad="12700" dist="38100" dir="2700000" algn="tl" rotWithShape="0">
                    <a:schemeClr val="bg1">
                      <a:lumMod val="50000"/>
                    </a:schemeClr>
                  </a:outerShdw>
                </a:effectLst>
              </a:rPr>
              <a:t>The Beast that waged war against the Saints is the Empire controlled by the city of Rome</a:t>
            </a:r>
            <a:endParaRPr lang="en-US" sz="5067" dirty="0"/>
          </a:p>
        </p:txBody>
      </p:sp>
    </p:spTree>
    <p:extLst>
      <p:ext uri="{BB962C8B-B14F-4D97-AF65-F5344CB8AC3E}">
        <p14:creationId xmlns:p14="http://schemas.microsoft.com/office/powerpoint/2010/main" val="612493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animEffect transition="in" filter="fade">
                                      <p:cBhvr>
                                        <p:cTn id="7" dur="500"/>
                                        <p:tgtEl>
                                          <p:spTgt spid="307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3" end="3"/>
                                            </p:txEl>
                                          </p:spTgt>
                                        </p:tgtEl>
                                        <p:attrNameLst>
                                          <p:attrName>style.visibility</p:attrName>
                                        </p:attrNameLst>
                                      </p:cBhvr>
                                      <p:to>
                                        <p:strVal val="visible"/>
                                      </p:to>
                                    </p:set>
                                    <p:animEffect transition="in" filter="fade">
                                      <p:cBhvr>
                                        <p:cTn id="12" dur="500"/>
                                        <p:tgtEl>
                                          <p:spTgt spid="307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xEl>
                                              <p:pRg st="4" end="4"/>
                                            </p:txEl>
                                          </p:spTgt>
                                        </p:tgtEl>
                                        <p:attrNameLst>
                                          <p:attrName>style.visibility</p:attrName>
                                        </p:attrNameLst>
                                      </p:cBhvr>
                                      <p:to>
                                        <p:strVal val="visible"/>
                                      </p:to>
                                    </p:set>
                                    <p:animEffect transition="in" filter="fade">
                                      <p:cBhvr>
                                        <p:cTn id="17" dur="500"/>
                                        <p:tgtEl>
                                          <p:spTgt spid="307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5">
                                            <p:txEl>
                                              <p:pRg st="5" end="5"/>
                                            </p:txEl>
                                          </p:spTgt>
                                        </p:tgtEl>
                                        <p:attrNameLst>
                                          <p:attrName>style.visibility</p:attrName>
                                        </p:attrNameLst>
                                      </p:cBhvr>
                                      <p:to>
                                        <p:strVal val="visible"/>
                                      </p:to>
                                    </p:set>
                                    <p:animEffect transition="in" filter="fade">
                                      <p:cBhvr>
                                        <p:cTn id="22" dur="500"/>
                                        <p:tgtEl>
                                          <p:spTgt spid="307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203200" y="1600200"/>
            <a:ext cx="11946467" cy="5257800"/>
          </a:xfrm>
        </p:spPr>
        <p:txBody>
          <a:bodyPr>
            <a:noAutofit/>
          </a:bodyPr>
          <a:lstStyle/>
          <a:p>
            <a:pPr marL="0" indent="0" algn="just">
              <a:buNone/>
            </a:pPr>
            <a:r>
              <a:rPr lang="en-US" sz="4800" dirty="0"/>
              <a:t>Out of the sea (time) the Great Beast</a:t>
            </a:r>
          </a:p>
          <a:p>
            <a:pPr marL="0" indent="0" algn="just">
              <a:buNone/>
            </a:pPr>
            <a:r>
              <a:rPr lang="en-US" sz="4800" dirty="0"/>
              <a:t>Daniel 7:1-14 – </a:t>
            </a:r>
            <a:r>
              <a:rPr lang="en-US" sz="4800" dirty="0"/>
              <a:t>Four great world empires</a:t>
            </a:r>
            <a:endParaRPr lang="en-US" sz="4800" dirty="0"/>
          </a:p>
          <a:p>
            <a:pPr marL="0" indent="0" algn="just">
              <a:buNone/>
            </a:pPr>
            <a:r>
              <a:rPr lang="en-US" sz="4800" dirty="0"/>
              <a:t>Daniel 7:19-25 – The fourth beast</a:t>
            </a:r>
          </a:p>
          <a:p>
            <a:pPr marL="0" indent="0" algn="just">
              <a:buNone/>
            </a:pPr>
            <a:r>
              <a:rPr lang="en-US" sz="4800" dirty="0"/>
              <a:t>	</a:t>
            </a:r>
            <a:r>
              <a:rPr lang="en-US" sz="4800" dirty="0"/>
              <a:t>Victory over the great beast </a:t>
            </a:r>
          </a:p>
          <a:p>
            <a:pPr marL="0" indent="0" algn="just">
              <a:buNone/>
            </a:pPr>
            <a:r>
              <a:rPr lang="en-US" sz="4800" dirty="0"/>
              <a:t>Revelation 14-18</a:t>
            </a:r>
          </a:p>
          <a:p>
            <a:pPr marL="0" indent="0" algn="just">
              <a:buNone/>
            </a:pPr>
            <a:r>
              <a:rPr lang="en-US" sz="4800" dirty="0"/>
              <a:t>	</a:t>
            </a:r>
            <a:r>
              <a:rPr lang="en-US" sz="4800" dirty="0"/>
              <a:t>Victory over the great beast</a:t>
            </a:r>
          </a:p>
        </p:txBody>
      </p:sp>
      <p:sp>
        <p:nvSpPr>
          <p:cNvPr id="5" name="Rectangle 2"/>
          <p:cNvSpPr>
            <a:spLocks noGrp="1" noRot="1" noChangeArrowheads="1"/>
          </p:cNvSpPr>
          <p:nvPr>
            <p:ph type="title"/>
          </p:nvPr>
        </p:nvSpPr>
        <p:spPr>
          <a:xfrm>
            <a:off x="12700" y="30480"/>
            <a:ext cx="12192000" cy="1366520"/>
          </a:xfrm>
        </p:spPr>
        <p:txBody>
          <a:bodyPr>
            <a:noAutofit/>
          </a:bodyPr>
          <a:lstStyle/>
          <a:p>
            <a:pPr algn="ctr" eaLnBrk="1" hangingPunct="1">
              <a:defRPr/>
            </a:pPr>
            <a:r>
              <a:rPr lang="en-US" sz="9600" dirty="0">
                <a:effectLst>
                  <a:glow rad="228600">
                    <a:srgbClr val="030400"/>
                  </a:glow>
                  <a:outerShdw blurRad="50800" dist="63500" dir="2700000" algn="tl" rotWithShape="0">
                    <a:srgbClr val="000000">
                      <a:alpha val="48000"/>
                    </a:srgbClr>
                  </a:outerShdw>
                </a:effectLst>
                <a:latin typeface="+mn-lt"/>
              </a:rPr>
              <a:t>The Great Beast (13)</a:t>
            </a:r>
            <a:endParaRPr lang="en-US" sz="96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120469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4" end="4"/>
                                            </p:txEl>
                                          </p:spTgt>
                                        </p:tgtEl>
                                        <p:attrNameLst>
                                          <p:attrName>style.visibility</p:attrName>
                                        </p:attrNameLst>
                                      </p:cBhvr>
                                      <p:to>
                                        <p:strVal val="visible"/>
                                      </p:to>
                                    </p:set>
                                    <p:animEffect transition="in" filter="fade">
                                      <p:cBhvr>
                                        <p:cTn id="7" dur="500"/>
                                        <p:tgtEl>
                                          <p:spTgt spid="3075">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5">
                                            <p:txEl>
                                              <p:pRg st="5" end="5"/>
                                            </p:txEl>
                                          </p:spTgt>
                                        </p:tgtEl>
                                        <p:attrNameLst>
                                          <p:attrName>style.visibility</p:attrName>
                                        </p:attrNameLst>
                                      </p:cBhvr>
                                      <p:to>
                                        <p:strVal val="visible"/>
                                      </p:to>
                                    </p:set>
                                    <p:animEffect transition="in" filter="fade">
                                      <p:cBhvr>
                                        <p:cTn id="10" dur="500"/>
                                        <p:tgtEl>
                                          <p:spTgt spid="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203200" y="1600200"/>
            <a:ext cx="11946467" cy="5257800"/>
          </a:xfrm>
        </p:spPr>
        <p:txBody>
          <a:bodyPr>
            <a:noAutofit/>
          </a:bodyPr>
          <a:lstStyle/>
          <a:p>
            <a:pPr marL="0" indent="0" algn="just">
              <a:buNone/>
            </a:pPr>
            <a:r>
              <a:rPr lang="en-US" sz="4800" dirty="0"/>
              <a:t>The lesser beast controls the greater</a:t>
            </a:r>
          </a:p>
          <a:p>
            <a:pPr marL="0" indent="0" algn="just">
              <a:buNone/>
            </a:pPr>
            <a:r>
              <a:rPr lang="en-US" sz="4800" dirty="0"/>
              <a:t>	</a:t>
            </a:r>
            <a:r>
              <a:rPr lang="en-US" sz="4800" dirty="0"/>
              <a:t>The Emperor of Rome</a:t>
            </a:r>
          </a:p>
          <a:p>
            <a:pPr marL="0" indent="0" algn="just">
              <a:buNone/>
            </a:pPr>
            <a:r>
              <a:rPr lang="en-US" sz="4800" dirty="0"/>
              <a:t>The Name of the Beast – 666</a:t>
            </a:r>
          </a:p>
          <a:p>
            <a:pPr marL="0" indent="0" algn="just">
              <a:buNone/>
            </a:pPr>
            <a:r>
              <a:rPr lang="en-US" sz="4800" dirty="0"/>
              <a:t>	</a:t>
            </a:r>
            <a:r>
              <a:rPr lang="en-US" sz="4800" dirty="0"/>
              <a:t>Imperfection?</a:t>
            </a:r>
          </a:p>
          <a:p>
            <a:pPr marL="0" indent="0" algn="just">
              <a:buNone/>
            </a:pPr>
            <a:r>
              <a:rPr lang="en-US" sz="4800" dirty="0"/>
              <a:t>	</a:t>
            </a:r>
            <a:r>
              <a:rPr lang="en-US" sz="4800" dirty="0" err="1"/>
              <a:t>Gematria</a:t>
            </a:r>
            <a:r>
              <a:rPr lang="en-US" sz="4800" dirty="0"/>
              <a:t>?</a:t>
            </a:r>
          </a:p>
          <a:p>
            <a:pPr marL="0" indent="0">
              <a:buNone/>
            </a:pPr>
            <a:r>
              <a:rPr lang="en-US" sz="4800" dirty="0"/>
              <a:t>	</a:t>
            </a:r>
            <a:r>
              <a:rPr lang="en-US" sz="4800" dirty="0"/>
              <a:t>	Nero Caesar (Rev. 17)</a:t>
            </a:r>
          </a:p>
          <a:p>
            <a:pPr marL="0" indent="0" algn="just">
              <a:buNone/>
            </a:pPr>
            <a:endParaRPr lang="en-US" sz="4800" dirty="0"/>
          </a:p>
        </p:txBody>
      </p:sp>
      <p:sp>
        <p:nvSpPr>
          <p:cNvPr id="5" name="Rectangle 2"/>
          <p:cNvSpPr>
            <a:spLocks noGrp="1" noRot="1" noChangeArrowheads="1"/>
          </p:cNvSpPr>
          <p:nvPr>
            <p:ph type="title"/>
          </p:nvPr>
        </p:nvSpPr>
        <p:spPr>
          <a:xfrm>
            <a:off x="12700" y="30480"/>
            <a:ext cx="12192000" cy="1366520"/>
          </a:xfrm>
        </p:spPr>
        <p:txBody>
          <a:bodyPr>
            <a:noAutofit/>
          </a:bodyPr>
          <a:lstStyle/>
          <a:p>
            <a:pPr algn="ctr" eaLnBrk="1" hangingPunct="1">
              <a:defRPr/>
            </a:pPr>
            <a:r>
              <a:rPr lang="en-US" sz="9600" dirty="0">
                <a:effectLst>
                  <a:glow rad="228600">
                    <a:srgbClr val="030400"/>
                  </a:glow>
                  <a:outerShdw blurRad="50800" dist="63500" dir="2700000" algn="tl" rotWithShape="0">
                    <a:srgbClr val="000000">
                      <a:alpha val="48000"/>
                    </a:srgbClr>
                  </a:outerShdw>
                </a:effectLst>
                <a:latin typeface="+mn-lt"/>
              </a:rPr>
              <a:t>The Lesser Beast (13)</a:t>
            </a:r>
            <a:endParaRPr lang="en-US" sz="96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396908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fade">
                                      <p:cBhvr>
                                        <p:cTn id="7" dur="500"/>
                                        <p:tgtEl>
                                          <p:spTgt spid="30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2" end="2"/>
                                            </p:txEl>
                                          </p:spTgt>
                                        </p:tgtEl>
                                        <p:attrNameLst>
                                          <p:attrName>style.visibility</p:attrName>
                                        </p:attrNameLst>
                                      </p:cBhvr>
                                      <p:to>
                                        <p:strVal val="visible"/>
                                      </p:to>
                                    </p:set>
                                    <p:animEffect transition="in" filter="fade">
                                      <p:cBhvr>
                                        <p:cTn id="12" dur="500"/>
                                        <p:tgtEl>
                                          <p:spTgt spid="30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xEl>
                                              <p:pRg st="3" end="3"/>
                                            </p:txEl>
                                          </p:spTgt>
                                        </p:tgtEl>
                                        <p:attrNameLst>
                                          <p:attrName>style.visibility</p:attrName>
                                        </p:attrNameLst>
                                      </p:cBhvr>
                                      <p:to>
                                        <p:strVal val="visible"/>
                                      </p:to>
                                    </p:set>
                                    <p:animEffect transition="in" filter="fade">
                                      <p:cBhvr>
                                        <p:cTn id="17" dur="500"/>
                                        <p:tgtEl>
                                          <p:spTgt spid="307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5">
                                            <p:txEl>
                                              <p:pRg st="4" end="4"/>
                                            </p:txEl>
                                          </p:spTgt>
                                        </p:tgtEl>
                                        <p:attrNameLst>
                                          <p:attrName>style.visibility</p:attrName>
                                        </p:attrNameLst>
                                      </p:cBhvr>
                                      <p:to>
                                        <p:strVal val="visible"/>
                                      </p:to>
                                    </p:set>
                                    <p:animEffect transition="in" filter="fade">
                                      <p:cBhvr>
                                        <p:cTn id="22" dur="500"/>
                                        <p:tgtEl>
                                          <p:spTgt spid="307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5">
                                            <p:txEl>
                                              <p:pRg st="5" end="5"/>
                                            </p:txEl>
                                          </p:spTgt>
                                        </p:tgtEl>
                                        <p:attrNameLst>
                                          <p:attrName>style.visibility</p:attrName>
                                        </p:attrNameLst>
                                      </p:cBhvr>
                                      <p:to>
                                        <p:strVal val="visible"/>
                                      </p:to>
                                    </p:set>
                                    <p:animEffect transition="in" filter="fade">
                                      <p:cBhvr>
                                        <p:cTn id="27" dur="500"/>
                                        <p:tgtEl>
                                          <p:spTgt spid="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203200" y="1600200"/>
            <a:ext cx="11684000" cy="5257800"/>
          </a:xfrm>
        </p:spPr>
        <p:txBody>
          <a:bodyPr>
            <a:noAutofit/>
          </a:bodyPr>
          <a:lstStyle/>
          <a:p>
            <a:pPr marL="0" indent="0" algn="just">
              <a:buNone/>
            </a:pPr>
            <a:r>
              <a:rPr lang="en-US" sz="4800" dirty="0"/>
              <a:t>144,000 </a:t>
            </a:r>
            <a:r>
              <a:rPr lang="en-US" sz="4800" dirty="0" smtClean="0"/>
              <a:t>saved</a:t>
            </a:r>
            <a:endParaRPr lang="en-US" sz="4800" dirty="0"/>
          </a:p>
          <a:p>
            <a:pPr marL="0" indent="0" algn="just">
              <a:buNone/>
            </a:pPr>
            <a:r>
              <a:rPr lang="en-US" sz="4800" dirty="0"/>
              <a:t>	</a:t>
            </a:r>
            <a:r>
              <a:rPr lang="en-US" sz="4800" dirty="0"/>
              <a:t>CANNOT be literal</a:t>
            </a:r>
          </a:p>
          <a:p>
            <a:pPr marL="0" indent="0" algn="just">
              <a:buNone/>
            </a:pPr>
            <a:r>
              <a:rPr lang="en-US" sz="4800" dirty="0"/>
              <a:t>Symbolic:</a:t>
            </a:r>
          </a:p>
          <a:p>
            <a:pPr marL="0" indent="0" algn="just">
              <a:buNone/>
            </a:pPr>
            <a:r>
              <a:rPr lang="en-US" sz="4800" dirty="0"/>
              <a:t>	</a:t>
            </a:r>
            <a:r>
              <a:rPr lang="en-US" sz="4800" dirty="0" smtClean="0"/>
              <a:t>Once more of those delivered</a:t>
            </a:r>
          </a:p>
          <a:p>
            <a:pPr marL="0" indent="0" algn="just">
              <a:buNone/>
            </a:pPr>
            <a:r>
              <a:rPr lang="en-US" sz="4800" dirty="0"/>
              <a:t>	</a:t>
            </a:r>
            <a:r>
              <a:rPr lang="en-US" sz="4800" dirty="0" smtClean="0"/>
              <a:t>God will punish the oppressor</a:t>
            </a:r>
            <a:endParaRPr lang="en-US" sz="4800" dirty="0"/>
          </a:p>
          <a:p>
            <a:pPr marL="0" indent="0" algn="just">
              <a:buNone/>
            </a:pPr>
            <a:endParaRPr lang="en-US" sz="4800" dirty="0"/>
          </a:p>
        </p:txBody>
      </p:sp>
      <p:sp>
        <p:nvSpPr>
          <p:cNvPr id="5" name="Rectangle 2"/>
          <p:cNvSpPr>
            <a:spLocks noGrp="1" noRot="1" noChangeArrowheads="1"/>
          </p:cNvSpPr>
          <p:nvPr>
            <p:ph type="title"/>
          </p:nvPr>
        </p:nvSpPr>
        <p:spPr>
          <a:xfrm>
            <a:off x="12700" y="30480"/>
            <a:ext cx="12192000" cy="1366520"/>
          </a:xfrm>
        </p:spPr>
        <p:txBody>
          <a:bodyPr>
            <a:noAutofit/>
          </a:bodyPr>
          <a:lstStyle/>
          <a:p>
            <a:pPr algn="ctr" eaLnBrk="1" hangingPunct="1">
              <a:defRPr/>
            </a:pPr>
            <a:r>
              <a:rPr lang="en-US" sz="8000" dirty="0">
                <a:effectLst>
                  <a:glow rad="228600">
                    <a:srgbClr val="030400"/>
                  </a:glow>
                  <a:outerShdw blurRad="50800" dist="63500" dir="2700000" algn="tl" rotWithShape="0">
                    <a:srgbClr val="000000">
                      <a:alpha val="48000"/>
                    </a:srgbClr>
                  </a:outerShdw>
                </a:effectLst>
                <a:latin typeface="+mn-lt"/>
              </a:rPr>
              <a:t>The Saved (14)</a:t>
            </a:r>
            <a:endParaRPr lang="en-US" sz="80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189388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fade">
                                      <p:cBhvr>
                                        <p:cTn id="7" dur="500"/>
                                        <p:tgtEl>
                                          <p:spTgt spid="30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2" end="2"/>
                                            </p:txEl>
                                          </p:spTgt>
                                        </p:tgtEl>
                                        <p:attrNameLst>
                                          <p:attrName>style.visibility</p:attrName>
                                        </p:attrNameLst>
                                      </p:cBhvr>
                                      <p:to>
                                        <p:strVal val="visible"/>
                                      </p:to>
                                    </p:set>
                                    <p:animEffect transition="in" filter="fade">
                                      <p:cBhvr>
                                        <p:cTn id="12" dur="500"/>
                                        <p:tgtEl>
                                          <p:spTgt spid="30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xEl>
                                              <p:pRg st="3" end="3"/>
                                            </p:txEl>
                                          </p:spTgt>
                                        </p:tgtEl>
                                        <p:attrNameLst>
                                          <p:attrName>style.visibility</p:attrName>
                                        </p:attrNameLst>
                                      </p:cBhvr>
                                      <p:to>
                                        <p:strVal val="visible"/>
                                      </p:to>
                                    </p:set>
                                    <p:animEffect transition="in" filter="fade">
                                      <p:cBhvr>
                                        <p:cTn id="17" dur="500"/>
                                        <p:tgtEl>
                                          <p:spTgt spid="307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5">
                                            <p:txEl>
                                              <p:pRg st="4" end="4"/>
                                            </p:txEl>
                                          </p:spTgt>
                                        </p:tgtEl>
                                        <p:attrNameLst>
                                          <p:attrName>style.visibility</p:attrName>
                                        </p:attrNameLst>
                                      </p:cBhvr>
                                      <p:to>
                                        <p:strVal val="visible"/>
                                      </p:to>
                                    </p:set>
                                    <p:animEffect transition="in" filter="fade">
                                      <p:cBhvr>
                                        <p:cTn id="22"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203200" y="1600200"/>
            <a:ext cx="11684000" cy="5257800"/>
          </a:xfrm>
        </p:spPr>
        <p:txBody>
          <a:bodyPr>
            <a:noAutofit/>
          </a:bodyPr>
          <a:lstStyle/>
          <a:p>
            <a:pPr marL="0" indent="0" algn="just">
              <a:buNone/>
            </a:pPr>
            <a:r>
              <a:rPr lang="en-US" sz="4800" dirty="0"/>
              <a:t>144,000 saved</a:t>
            </a:r>
          </a:p>
          <a:p>
            <a:pPr marL="0" indent="0" algn="just">
              <a:buNone/>
            </a:pPr>
            <a:endParaRPr lang="en-US" sz="4800" dirty="0"/>
          </a:p>
          <a:p>
            <a:pPr marL="0" indent="0" algn="just">
              <a:buNone/>
            </a:pPr>
            <a:r>
              <a:rPr lang="en-US" sz="4800" dirty="0"/>
              <a:t>Three Angel Proclamation</a:t>
            </a:r>
          </a:p>
          <a:p>
            <a:pPr marL="0" indent="0" algn="just">
              <a:buNone/>
            </a:pPr>
            <a:r>
              <a:rPr lang="en-US" sz="4800" dirty="0"/>
              <a:t>	</a:t>
            </a:r>
            <a:r>
              <a:rPr lang="en-US" sz="4800" dirty="0"/>
              <a:t>- Fear God</a:t>
            </a:r>
          </a:p>
          <a:p>
            <a:pPr marL="0" indent="0" algn="just">
              <a:buNone/>
            </a:pPr>
            <a:r>
              <a:rPr lang="en-US" sz="4800" dirty="0"/>
              <a:t>	</a:t>
            </a:r>
            <a:r>
              <a:rPr lang="en-US" sz="4800" dirty="0"/>
              <a:t>- Babylon the Great is Fallen</a:t>
            </a:r>
          </a:p>
          <a:p>
            <a:pPr marL="0" indent="0" algn="just">
              <a:buNone/>
            </a:pPr>
            <a:r>
              <a:rPr lang="en-US" sz="4800" dirty="0"/>
              <a:t>	</a:t>
            </a:r>
            <a:r>
              <a:rPr lang="en-US" sz="4800" dirty="0"/>
              <a:t>- The guilt of those who submitted </a:t>
            </a:r>
          </a:p>
          <a:p>
            <a:pPr marL="0" indent="0" algn="just">
              <a:buNone/>
            </a:pPr>
            <a:r>
              <a:rPr lang="en-US" sz="4800" dirty="0"/>
              <a:t>	</a:t>
            </a:r>
          </a:p>
        </p:txBody>
      </p:sp>
      <p:sp>
        <p:nvSpPr>
          <p:cNvPr id="5" name="Rectangle 2"/>
          <p:cNvSpPr>
            <a:spLocks noGrp="1" noRot="1" noChangeArrowheads="1"/>
          </p:cNvSpPr>
          <p:nvPr>
            <p:ph type="title"/>
          </p:nvPr>
        </p:nvSpPr>
        <p:spPr>
          <a:xfrm>
            <a:off x="12700" y="30480"/>
            <a:ext cx="12192000" cy="1366520"/>
          </a:xfrm>
        </p:spPr>
        <p:txBody>
          <a:bodyPr>
            <a:noAutofit/>
          </a:bodyPr>
          <a:lstStyle/>
          <a:p>
            <a:pPr algn="ctr" eaLnBrk="1" hangingPunct="1">
              <a:defRPr/>
            </a:pPr>
            <a:r>
              <a:rPr lang="en-US" sz="8000" dirty="0">
                <a:effectLst>
                  <a:glow rad="228600">
                    <a:srgbClr val="030400"/>
                  </a:glow>
                  <a:outerShdw blurRad="50800" dist="63500" dir="2700000" algn="tl" rotWithShape="0">
                    <a:srgbClr val="000000">
                      <a:alpha val="48000"/>
                    </a:srgbClr>
                  </a:outerShdw>
                </a:effectLst>
                <a:latin typeface="+mn-lt"/>
              </a:rPr>
              <a:t>The Saved (14)</a:t>
            </a:r>
            <a:endParaRPr lang="en-US" sz="80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264270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203200" y="1600200"/>
            <a:ext cx="11684000" cy="5257800"/>
          </a:xfrm>
        </p:spPr>
        <p:txBody>
          <a:bodyPr>
            <a:noAutofit/>
          </a:bodyPr>
          <a:lstStyle/>
          <a:p>
            <a:pPr marL="0" indent="0" algn="just">
              <a:buNone/>
            </a:pPr>
            <a:endParaRPr lang="en-US" sz="4800" dirty="0"/>
          </a:p>
        </p:txBody>
      </p:sp>
      <p:sp>
        <p:nvSpPr>
          <p:cNvPr id="5" name="Rectangle 2"/>
          <p:cNvSpPr>
            <a:spLocks noGrp="1" noRot="1" noChangeArrowheads="1"/>
          </p:cNvSpPr>
          <p:nvPr>
            <p:ph type="title"/>
          </p:nvPr>
        </p:nvSpPr>
        <p:spPr>
          <a:xfrm>
            <a:off x="12700" y="30480"/>
            <a:ext cx="12192000" cy="1366520"/>
          </a:xfrm>
        </p:spPr>
        <p:txBody>
          <a:bodyPr>
            <a:noAutofit/>
          </a:bodyPr>
          <a:lstStyle/>
          <a:p>
            <a:pPr algn="ctr" eaLnBrk="1" hangingPunct="1">
              <a:defRPr/>
            </a:pPr>
            <a:r>
              <a:rPr lang="en-US" sz="7466" dirty="0">
                <a:effectLst>
                  <a:glow rad="228600">
                    <a:srgbClr val="030400"/>
                  </a:glow>
                  <a:outerShdw blurRad="50800" dist="63500" dir="2700000" algn="tl" rotWithShape="0">
                    <a:srgbClr val="000000">
                      <a:alpha val="48000"/>
                    </a:srgbClr>
                  </a:outerShdw>
                </a:effectLst>
                <a:latin typeface="+mn-lt"/>
              </a:rPr>
              <a:t>God’s Wrath on Rome (14-16)</a:t>
            </a:r>
            <a:endParaRPr lang="en-US" sz="7466"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393695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203200" y="1600200"/>
            <a:ext cx="11684000" cy="5257800"/>
          </a:xfrm>
        </p:spPr>
        <p:txBody>
          <a:bodyPr>
            <a:noAutofit/>
          </a:bodyPr>
          <a:lstStyle/>
          <a:p>
            <a:pPr marL="0" indent="0" algn="just">
              <a:buNone/>
            </a:pPr>
            <a:endParaRPr lang="en-US" sz="4800" dirty="0"/>
          </a:p>
        </p:txBody>
      </p:sp>
      <p:sp>
        <p:nvSpPr>
          <p:cNvPr id="5" name="Rectangle 2"/>
          <p:cNvSpPr>
            <a:spLocks noGrp="1" noRot="1" noChangeArrowheads="1"/>
          </p:cNvSpPr>
          <p:nvPr>
            <p:ph type="title"/>
          </p:nvPr>
        </p:nvSpPr>
        <p:spPr>
          <a:xfrm>
            <a:off x="12700" y="30480"/>
            <a:ext cx="12192000" cy="1366520"/>
          </a:xfrm>
        </p:spPr>
        <p:txBody>
          <a:bodyPr>
            <a:noAutofit/>
          </a:bodyPr>
          <a:lstStyle/>
          <a:p>
            <a:pPr algn="ctr" eaLnBrk="1" hangingPunct="1">
              <a:defRPr/>
            </a:pPr>
            <a:endParaRPr lang="en-US" sz="7466" dirty="0">
              <a:effectLst>
                <a:glow rad="228600">
                  <a:srgbClr val="030400"/>
                </a:glow>
                <a:outerShdw blurRad="50800" dist="63500" dir="2700000" algn="tl" rotWithShape="0">
                  <a:srgbClr val="000000">
                    <a:alpha val="48000"/>
                  </a:srgbClr>
                </a:outerShdw>
              </a:effectLst>
              <a:latin typeface="+mn-lt"/>
            </a:endParaRPr>
          </a:p>
        </p:txBody>
      </p:sp>
      <p:graphicFrame>
        <p:nvGraphicFramePr>
          <p:cNvPr id="2" name="Table 1"/>
          <p:cNvGraphicFramePr>
            <a:graphicFrameLocks noGrp="1"/>
          </p:cNvGraphicFramePr>
          <p:nvPr>
            <p:extLst>
              <p:ext uri="{D42A27DB-BD31-4B8C-83A1-F6EECF244321}">
                <p14:modId xmlns:p14="http://schemas.microsoft.com/office/powerpoint/2010/main" val="2052274982"/>
              </p:ext>
            </p:extLst>
          </p:nvPr>
        </p:nvGraphicFramePr>
        <p:xfrm>
          <a:off x="12698" y="43524"/>
          <a:ext cx="12077702" cy="6814474"/>
        </p:xfrm>
        <a:graphic>
          <a:graphicData uri="http://schemas.openxmlformats.org/drawingml/2006/table">
            <a:tbl>
              <a:tblPr firstRow="1" firstCol="1" bandRow="1">
                <a:tableStyleId>{5202B0CA-FC54-4496-8BCA-5EF66A818D29}</a:tableStyleId>
              </a:tblPr>
              <a:tblGrid>
                <a:gridCol w="6794503"/>
                <a:gridCol w="5283199"/>
              </a:tblGrid>
              <a:tr h="720587">
                <a:tc>
                  <a:txBody>
                    <a:bodyPr/>
                    <a:lstStyle/>
                    <a:p>
                      <a:pPr marL="0" marR="0" algn="ctr">
                        <a:lnSpc>
                          <a:spcPts val="2000"/>
                        </a:lnSpc>
                        <a:spcBef>
                          <a:spcPts val="0"/>
                        </a:spcBef>
                        <a:spcAft>
                          <a:spcPts val="0"/>
                        </a:spcAft>
                      </a:pPr>
                      <a:r>
                        <a:rPr lang="en-US" sz="3200" kern="150" cap="none" spc="0" dirty="0">
                          <a:ln w="9525">
                            <a:solidFill>
                              <a:schemeClr val="bg1"/>
                            </a:solidFill>
                            <a:prstDash val="solid"/>
                          </a:ln>
                          <a:effectLst>
                            <a:outerShdw blurRad="12700" dist="38100" dir="2700000" algn="tl" rotWithShape="0">
                              <a:schemeClr val="bg1">
                                <a:lumMod val="50000"/>
                              </a:schemeClr>
                            </a:outerShdw>
                          </a:effectLst>
                        </a:rPr>
                        <a:t>Plagues of </a:t>
                      </a:r>
                      <a:r>
                        <a:rPr lang="en-US" sz="3200" kern="150" cap="none" spc="0" dirty="0" smtClean="0">
                          <a:ln w="9525">
                            <a:solidFill>
                              <a:schemeClr val="bg1"/>
                            </a:solidFill>
                            <a:prstDash val="solid"/>
                          </a:ln>
                          <a:effectLst>
                            <a:outerShdw blurRad="12700" dist="38100" dir="2700000" algn="tl" rotWithShape="0">
                              <a:schemeClr val="bg1">
                                <a:lumMod val="50000"/>
                              </a:schemeClr>
                            </a:outerShdw>
                          </a:effectLst>
                        </a:rPr>
                        <a:t>Rome: Revelation </a:t>
                      </a:r>
                      <a:r>
                        <a:rPr lang="en-US" sz="3200" kern="150" cap="none" spc="0" dirty="0">
                          <a:ln w="9525">
                            <a:solidFill>
                              <a:schemeClr val="bg1"/>
                            </a:solidFill>
                            <a:prstDash val="solid"/>
                          </a:ln>
                          <a:effectLst>
                            <a:outerShdw blurRad="12700" dist="38100" dir="2700000" algn="tl" rotWithShape="0">
                              <a:schemeClr val="bg1">
                                <a:lumMod val="50000"/>
                              </a:schemeClr>
                            </a:outerShdw>
                          </a:effectLst>
                        </a:rPr>
                        <a:t>16</a:t>
                      </a:r>
                      <a:endParaRPr lang="en-US" sz="3200" b="1" kern="150"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Lucida Sans Unicode" panose="020B0602030504020204" pitchFamily="34" charset="0"/>
                        <a:cs typeface="Tahoma" panose="020B0604030504040204" pitchFamily="34" charset="0"/>
                      </a:endParaRPr>
                    </a:p>
                  </a:txBody>
                  <a:tcPr marL="65247" marR="65247" marT="0" marB="0" anchor="ctr"/>
                </a:tc>
                <a:tc>
                  <a:txBody>
                    <a:bodyPr/>
                    <a:lstStyle/>
                    <a:p>
                      <a:pPr marL="0" marR="0" algn="ctr">
                        <a:lnSpc>
                          <a:spcPts val="2000"/>
                        </a:lnSpc>
                        <a:spcBef>
                          <a:spcPts val="0"/>
                        </a:spcBef>
                        <a:spcAft>
                          <a:spcPts val="0"/>
                        </a:spcAft>
                      </a:pPr>
                      <a:endParaRPr lang="en-US" sz="3200" b="1" kern="150"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Lucida Sans Unicode" panose="020B0602030504020204" pitchFamily="34" charset="0"/>
                        <a:cs typeface="Tahoma" panose="020B0604030504040204" pitchFamily="34" charset="0"/>
                      </a:endParaRPr>
                    </a:p>
                  </a:txBody>
                  <a:tcPr marL="65247" marR="65247" marT="0" marB="0" anchor="ctr"/>
                </a:tc>
              </a:tr>
              <a:tr h="720587">
                <a:tc>
                  <a:txBody>
                    <a:bodyPr/>
                    <a:lstStyle/>
                    <a:p>
                      <a:pPr marL="0" marR="0" algn="ctr">
                        <a:lnSpc>
                          <a:spcPts val="2000"/>
                        </a:lnSpc>
                        <a:spcBef>
                          <a:spcPts val="0"/>
                        </a:spcBef>
                        <a:spcAft>
                          <a:spcPts val="0"/>
                        </a:spcAft>
                      </a:pPr>
                      <a:r>
                        <a:rPr lang="en-US" sz="3200" b="0" kern="150" cap="none" spc="0" baseline="0" dirty="0">
                          <a:ln>
                            <a:noFill/>
                          </a:ln>
                          <a:solidFill>
                            <a:schemeClr val="bg1"/>
                          </a:solidFill>
                          <a:effectLst/>
                        </a:rPr>
                        <a:t>Bowl 1</a:t>
                      </a:r>
                      <a:r>
                        <a:rPr lang="en-US" sz="3200" b="0" kern="150" cap="none" spc="0" baseline="0" dirty="0" smtClean="0">
                          <a:ln>
                            <a:noFill/>
                          </a:ln>
                          <a:solidFill>
                            <a:schemeClr val="bg1"/>
                          </a:solidFill>
                          <a:effectLst/>
                        </a:rPr>
                        <a:t>: A </a:t>
                      </a:r>
                      <a:r>
                        <a:rPr lang="en-US" sz="3200" b="0" kern="150" cap="none" spc="0" baseline="0" dirty="0">
                          <a:ln>
                            <a:noFill/>
                          </a:ln>
                          <a:solidFill>
                            <a:schemeClr val="bg1"/>
                          </a:solidFill>
                          <a:effectLst/>
                        </a:rPr>
                        <a:t>foul and loathsome sore </a:t>
                      </a:r>
                      <a:endParaRPr lang="en-US" sz="3200" b="0" kern="150" cap="none" spc="0" baseline="0" dirty="0">
                        <a:ln>
                          <a:noFill/>
                        </a:ln>
                        <a:solidFill>
                          <a:schemeClr val="bg1"/>
                        </a:solidFill>
                        <a:effectLst/>
                        <a:latin typeface="Times New Roman" panose="02020603050405020304" pitchFamily="18" charset="0"/>
                        <a:ea typeface="Lucida Sans Unicode" panose="020B0602030504020204" pitchFamily="34" charset="0"/>
                        <a:cs typeface="Tahoma" panose="020B0604030504040204" pitchFamily="34" charset="0"/>
                      </a:endParaRPr>
                    </a:p>
                  </a:txBody>
                  <a:tcPr marL="65247" marR="65247" marT="0" marB="0" anchor="ctr"/>
                </a:tc>
                <a:tc>
                  <a:txBody>
                    <a:bodyPr/>
                    <a:lstStyle/>
                    <a:p>
                      <a:pPr marL="0" marR="0" algn="ctr">
                        <a:lnSpc>
                          <a:spcPts val="2000"/>
                        </a:lnSpc>
                        <a:spcBef>
                          <a:spcPts val="0"/>
                        </a:spcBef>
                        <a:spcAft>
                          <a:spcPts val="0"/>
                        </a:spcAft>
                      </a:pPr>
                      <a:endParaRPr lang="en-US" sz="3200" kern="150" dirty="0">
                        <a:effectLst/>
                        <a:latin typeface="Times New Roman" panose="02020603050405020304" pitchFamily="18" charset="0"/>
                        <a:ea typeface="Lucida Sans Unicode" panose="020B0602030504020204" pitchFamily="34" charset="0"/>
                        <a:cs typeface="Tahoma" panose="020B0604030504040204" pitchFamily="34" charset="0"/>
                      </a:endParaRPr>
                    </a:p>
                  </a:txBody>
                  <a:tcPr marL="65247" marR="65247" marT="0" marB="0" anchor="ctr"/>
                </a:tc>
              </a:tr>
              <a:tr h="720587">
                <a:tc>
                  <a:txBody>
                    <a:bodyPr/>
                    <a:lstStyle/>
                    <a:p>
                      <a:pPr marL="0" marR="0" algn="ctr">
                        <a:lnSpc>
                          <a:spcPts val="2000"/>
                        </a:lnSpc>
                        <a:spcBef>
                          <a:spcPts val="0"/>
                        </a:spcBef>
                        <a:spcAft>
                          <a:spcPts val="0"/>
                        </a:spcAft>
                      </a:pPr>
                      <a:r>
                        <a:rPr lang="en-US" sz="3200" b="0" kern="150" cap="none" spc="0" baseline="0" dirty="0">
                          <a:ln>
                            <a:noFill/>
                          </a:ln>
                          <a:solidFill>
                            <a:schemeClr val="bg1"/>
                          </a:solidFill>
                          <a:effectLst/>
                        </a:rPr>
                        <a:t>Bowl </a:t>
                      </a:r>
                      <a:r>
                        <a:rPr lang="en-US" sz="3200" b="0" kern="150" cap="none" spc="0" baseline="0" dirty="0" smtClean="0">
                          <a:ln>
                            <a:noFill/>
                          </a:ln>
                          <a:solidFill>
                            <a:schemeClr val="bg1"/>
                          </a:solidFill>
                          <a:effectLst/>
                        </a:rPr>
                        <a:t>2: The </a:t>
                      </a:r>
                      <a:r>
                        <a:rPr lang="en-US" sz="3200" b="0" kern="150" cap="none" spc="0" baseline="0" dirty="0">
                          <a:ln>
                            <a:noFill/>
                          </a:ln>
                          <a:solidFill>
                            <a:schemeClr val="bg1"/>
                          </a:solidFill>
                          <a:effectLst/>
                        </a:rPr>
                        <a:t>sea became blood </a:t>
                      </a:r>
                      <a:endParaRPr lang="en-US" sz="3200" b="0" kern="150" cap="none" spc="0" baseline="0" dirty="0">
                        <a:ln>
                          <a:noFill/>
                        </a:ln>
                        <a:solidFill>
                          <a:schemeClr val="bg1"/>
                        </a:solidFill>
                        <a:effectLst/>
                        <a:latin typeface="Times New Roman" panose="02020603050405020304" pitchFamily="18" charset="0"/>
                        <a:ea typeface="Lucida Sans Unicode" panose="020B0602030504020204" pitchFamily="34" charset="0"/>
                        <a:cs typeface="Tahoma" panose="020B0604030504040204" pitchFamily="34" charset="0"/>
                      </a:endParaRPr>
                    </a:p>
                  </a:txBody>
                  <a:tcPr marL="65247" marR="65247" marT="0" marB="0" anchor="ctr"/>
                </a:tc>
                <a:tc rowSpan="2">
                  <a:txBody>
                    <a:bodyPr/>
                    <a:lstStyle/>
                    <a:p>
                      <a:pPr marL="0" marR="0" algn="ctr">
                        <a:lnSpc>
                          <a:spcPts val="2000"/>
                        </a:lnSpc>
                        <a:spcBef>
                          <a:spcPts val="0"/>
                        </a:spcBef>
                        <a:spcAft>
                          <a:spcPts val="0"/>
                        </a:spcAft>
                      </a:pPr>
                      <a:endParaRPr lang="en-US" sz="3200" kern="150" dirty="0">
                        <a:effectLst/>
                        <a:latin typeface="Times New Roman" panose="02020603050405020304" pitchFamily="18" charset="0"/>
                        <a:ea typeface="Lucida Sans Unicode" panose="020B0602030504020204" pitchFamily="34" charset="0"/>
                        <a:cs typeface="Tahoma" panose="020B0604030504040204" pitchFamily="34" charset="0"/>
                      </a:endParaRPr>
                    </a:p>
                  </a:txBody>
                  <a:tcPr marL="65247" marR="65247" marT="0" marB="0" anchor="ctr"/>
                </a:tc>
              </a:tr>
              <a:tr h="1070513">
                <a:tc>
                  <a:txBody>
                    <a:bodyPr/>
                    <a:lstStyle/>
                    <a:p>
                      <a:pPr marL="0" marR="0" algn="ctr">
                        <a:lnSpc>
                          <a:spcPts val="2000"/>
                        </a:lnSpc>
                        <a:spcBef>
                          <a:spcPts val="0"/>
                        </a:spcBef>
                        <a:spcAft>
                          <a:spcPts val="0"/>
                        </a:spcAft>
                      </a:pPr>
                      <a:r>
                        <a:rPr lang="en-US" sz="3200" b="0" kern="150" cap="none" spc="0" baseline="0" dirty="0">
                          <a:ln>
                            <a:noFill/>
                          </a:ln>
                          <a:solidFill>
                            <a:schemeClr val="bg1"/>
                          </a:solidFill>
                          <a:effectLst/>
                        </a:rPr>
                        <a:t>Bowl </a:t>
                      </a:r>
                      <a:r>
                        <a:rPr lang="en-US" sz="3200" b="0" kern="150" cap="none" spc="0" baseline="0" dirty="0" smtClean="0">
                          <a:ln>
                            <a:noFill/>
                          </a:ln>
                          <a:solidFill>
                            <a:schemeClr val="bg1"/>
                          </a:solidFill>
                          <a:effectLst/>
                        </a:rPr>
                        <a:t>3: Rivers </a:t>
                      </a:r>
                      <a:r>
                        <a:rPr lang="en-US" sz="3200" b="0" kern="150" cap="none" spc="0" baseline="0" dirty="0">
                          <a:ln>
                            <a:noFill/>
                          </a:ln>
                          <a:solidFill>
                            <a:schemeClr val="bg1"/>
                          </a:solidFill>
                          <a:effectLst/>
                        </a:rPr>
                        <a:t>and springs </a:t>
                      </a:r>
                      <a:r>
                        <a:rPr lang="en-US" sz="3200" b="0" kern="150" cap="none" spc="0" baseline="0" dirty="0" smtClean="0">
                          <a:ln>
                            <a:noFill/>
                          </a:ln>
                          <a:solidFill>
                            <a:schemeClr val="bg1"/>
                          </a:solidFill>
                          <a:effectLst/>
                        </a:rPr>
                        <a:t>became</a:t>
                      </a:r>
                    </a:p>
                    <a:p>
                      <a:pPr marL="0" marR="0" algn="ctr">
                        <a:lnSpc>
                          <a:spcPts val="2000"/>
                        </a:lnSpc>
                        <a:spcBef>
                          <a:spcPts val="0"/>
                        </a:spcBef>
                        <a:spcAft>
                          <a:spcPts val="0"/>
                        </a:spcAft>
                      </a:pPr>
                      <a:endParaRPr lang="en-US" sz="3200" b="0" kern="150" cap="none" spc="0" baseline="0" dirty="0" smtClean="0">
                        <a:ln>
                          <a:noFill/>
                        </a:ln>
                        <a:solidFill>
                          <a:schemeClr val="bg1"/>
                        </a:solidFill>
                        <a:effectLst/>
                      </a:endParaRPr>
                    </a:p>
                    <a:p>
                      <a:pPr marL="0" marR="0" algn="ctr">
                        <a:lnSpc>
                          <a:spcPts val="2000"/>
                        </a:lnSpc>
                        <a:spcBef>
                          <a:spcPts val="0"/>
                        </a:spcBef>
                        <a:spcAft>
                          <a:spcPts val="0"/>
                        </a:spcAft>
                      </a:pPr>
                      <a:r>
                        <a:rPr lang="en-US" sz="3200" b="0" kern="150" cap="none" spc="0" baseline="0" dirty="0" smtClean="0">
                          <a:ln>
                            <a:noFill/>
                          </a:ln>
                          <a:solidFill>
                            <a:schemeClr val="bg1"/>
                          </a:solidFill>
                          <a:effectLst/>
                        </a:rPr>
                        <a:t> </a:t>
                      </a:r>
                      <a:r>
                        <a:rPr lang="en-US" sz="3200" b="0" kern="150" cap="none" spc="0" baseline="0" dirty="0">
                          <a:ln>
                            <a:noFill/>
                          </a:ln>
                          <a:solidFill>
                            <a:schemeClr val="bg1"/>
                          </a:solidFill>
                          <a:effectLst/>
                        </a:rPr>
                        <a:t>blood</a:t>
                      </a:r>
                      <a:endParaRPr lang="en-US" sz="3200" b="0" kern="150" cap="none" spc="0" baseline="0" dirty="0">
                        <a:ln>
                          <a:noFill/>
                        </a:ln>
                        <a:solidFill>
                          <a:schemeClr val="bg1"/>
                        </a:solidFill>
                        <a:effectLst/>
                        <a:latin typeface="Times New Roman" panose="02020603050405020304" pitchFamily="18" charset="0"/>
                        <a:ea typeface="Lucida Sans Unicode" panose="020B0602030504020204" pitchFamily="34" charset="0"/>
                        <a:cs typeface="Tahoma" panose="020B0604030504040204" pitchFamily="34" charset="0"/>
                      </a:endParaRPr>
                    </a:p>
                  </a:txBody>
                  <a:tcPr marL="65247" marR="65247" marT="0" marB="0" anchor="ctr"/>
                </a:tc>
                <a:tc vMerge="1">
                  <a:txBody>
                    <a:bodyPr/>
                    <a:lstStyle/>
                    <a:p>
                      <a:endParaRPr lang="en-US"/>
                    </a:p>
                  </a:txBody>
                  <a:tcPr/>
                </a:tc>
              </a:tr>
              <a:tr h="1070513">
                <a:tc>
                  <a:txBody>
                    <a:bodyPr/>
                    <a:lstStyle/>
                    <a:p>
                      <a:pPr marL="0" marR="0" algn="ctr">
                        <a:lnSpc>
                          <a:spcPts val="2000"/>
                        </a:lnSpc>
                        <a:spcBef>
                          <a:spcPts val="0"/>
                        </a:spcBef>
                        <a:spcAft>
                          <a:spcPts val="0"/>
                        </a:spcAft>
                      </a:pPr>
                      <a:r>
                        <a:rPr lang="en-US" sz="3200" b="0" kern="150" cap="none" spc="0" baseline="0" dirty="0">
                          <a:ln>
                            <a:noFill/>
                          </a:ln>
                          <a:solidFill>
                            <a:schemeClr val="bg1"/>
                          </a:solidFill>
                          <a:effectLst/>
                        </a:rPr>
                        <a:t>Bowl </a:t>
                      </a:r>
                      <a:r>
                        <a:rPr lang="en-US" sz="3200" b="0" kern="150" cap="none" spc="0" baseline="0" dirty="0" smtClean="0">
                          <a:ln>
                            <a:noFill/>
                          </a:ln>
                          <a:solidFill>
                            <a:schemeClr val="bg1"/>
                          </a:solidFill>
                          <a:effectLst/>
                        </a:rPr>
                        <a:t>4: The sun scorched </a:t>
                      </a:r>
                      <a:r>
                        <a:rPr lang="en-US" sz="3200" b="0" kern="150" cap="none" spc="0" baseline="0" dirty="0">
                          <a:ln>
                            <a:noFill/>
                          </a:ln>
                          <a:solidFill>
                            <a:schemeClr val="bg1"/>
                          </a:solidFill>
                          <a:effectLst/>
                        </a:rPr>
                        <a:t>men with </a:t>
                      </a:r>
                      <a:r>
                        <a:rPr lang="en-US" sz="3200" b="0" kern="150" cap="none" spc="0" baseline="0" dirty="0" smtClean="0">
                          <a:ln>
                            <a:noFill/>
                          </a:ln>
                          <a:solidFill>
                            <a:schemeClr val="bg1"/>
                          </a:solidFill>
                          <a:effectLst/>
                        </a:rPr>
                        <a:t>fire</a:t>
                      </a:r>
                      <a:endParaRPr lang="en-US" sz="3200" b="0" kern="150" cap="none" spc="0" baseline="0" dirty="0">
                        <a:ln>
                          <a:noFill/>
                        </a:ln>
                        <a:solidFill>
                          <a:schemeClr val="bg1"/>
                        </a:solidFill>
                        <a:effectLst/>
                        <a:latin typeface="Times New Roman" panose="02020603050405020304" pitchFamily="18" charset="0"/>
                        <a:ea typeface="Lucida Sans Unicode" panose="020B0602030504020204" pitchFamily="34" charset="0"/>
                        <a:cs typeface="Tahoma" panose="020B0604030504040204" pitchFamily="34" charset="0"/>
                      </a:endParaRPr>
                    </a:p>
                  </a:txBody>
                  <a:tcPr marL="65247" marR="65247" marT="0" marB="0" anchor="ctr"/>
                </a:tc>
                <a:tc>
                  <a:txBody>
                    <a:bodyPr/>
                    <a:lstStyle/>
                    <a:p>
                      <a:pPr marL="0" marR="0" algn="ctr">
                        <a:lnSpc>
                          <a:spcPts val="2000"/>
                        </a:lnSpc>
                        <a:spcBef>
                          <a:spcPts val="0"/>
                        </a:spcBef>
                        <a:spcAft>
                          <a:spcPts val="0"/>
                        </a:spcAft>
                      </a:pPr>
                      <a:endParaRPr lang="en-US" sz="3200" kern="150" dirty="0">
                        <a:effectLst/>
                        <a:latin typeface="Times New Roman" panose="02020603050405020304" pitchFamily="18" charset="0"/>
                        <a:ea typeface="Lucida Sans Unicode" panose="020B0602030504020204" pitchFamily="34" charset="0"/>
                        <a:cs typeface="Tahoma" panose="020B0604030504040204" pitchFamily="34" charset="0"/>
                      </a:endParaRPr>
                    </a:p>
                  </a:txBody>
                  <a:tcPr marL="65247" marR="65247" marT="0" marB="0" anchor="ctr"/>
                </a:tc>
              </a:tr>
              <a:tr h="1070513">
                <a:tc>
                  <a:txBody>
                    <a:bodyPr/>
                    <a:lstStyle/>
                    <a:p>
                      <a:pPr marL="0" marR="0" algn="ctr">
                        <a:lnSpc>
                          <a:spcPts val="2000"/>
                        </a:lnSpc>
                        <a:spcBef>
                          <a:spcPts val="0"/>
                        </a:spcBef>
                        <a:spcAft>
                          <a:spcPts val="0"/>
                        </a:spcAft>
                      </a:pPr>
                      <a:r>
                        <a:rPr lang="en-US" sz="3200" b="0" kern="150" cap="none" spc="0" baseline="0" dirty="0">
                          <a:ln>
                            <a:noFill/>
                          </a:ln>
                          <a:solidFill>
                            <a:schemeClr val="bg1"/>
                          </a:solidFill>
                          <a:effectLst/>
                        </a:rPr>
                        <a:t>Bowl 5: </a:t>
                      </a:r>
                      <a:r>
                        <a:rPr lang="en-US" sz="3200" b="0" kern="150" cap="none" spc="0" baseline="0" dirty="0" smtClean="0">
                          <a:ln>
                            <a:noFill/>
                          </a:ln>
                          <a:solidFill>
                            <a:schemeClr val="bg1"/>
                          </a:solidFill>
                          <a:effectLst/>
                        </a:rPr>
                        <a:t>The </a:t>
                      </a:r>
                      <a:r>
                        <a:rPr lang="en-US" sz="3200" b="0" kern="150" cap="none" spc="0" baseline="0" dirty="0">
                          <a:ln>
                            <a:noFill/>
                          </a:ln>
                          <a:solidFill>
                            <a:schemeClr val="bg1"/>
                          </a:solidFill>
                          <a:effectLst/>
                        </a:rPr>
                        <a:t>kingdom </a:t>
                      </a:r>
                      <a:r>
                        <a:rPr lang="en-US" sz="3200" b="0" kern="150" cap="none" spc="0" baseline="0" dirty="0" smtClean="0">
                          <a:ln>
                            <a:noFill/>
                          </a:ln>
                          <a:solidFill>
                            <a:schemeClr val="bg1"/>
                          </a:solidFill>
                          <a:effectLst/>
                        </a:rPr>
                        <a:t>in darkness</a:t>
                      </a:r>
                      <a:endParaRPr lang="en-US" sz="3200" b="0" kern="150" cap="none" spc="0" baseline="0" dirty="0">
                        <a:ln>
                          <a:noFill/>
                        </a:ln>
                        <a:solidFill>
                          <a:schemeClr val="bg1"/>
                        </a:solidFill>
                        <a:effectLst/>
                        <a:latin typeface="Times New Roman" panose="02020603050405020304" pitchFamily="18" charset="0"/>
                        <a:ea typeface="Lucida Sans Unicode" panose="020B0602030504020204" pitchFamily="34" charset="0"/>
                        <a:cs typeface="Tahoma" panose="020B0604030504040204" pitchFamily="34" charset="0"/>
                      </a:endParaRPr>
                    </a:p>
                  </a:txBody>
                  <a:tcPr marL="65247" marR="65247" marT="0" marB="0" anchor="ctr"/>
                </a:tc>
                <a:tc>
                  <a:txBody>
                    <a:bodyPr/>
                    <a:lstStyle/>
                    <a:p>
                      <a:pPr marL="0" marR="0" algn="ctr">
                        <a:lnSpc>
                          <a:spcPts val="2000"/>
                        </a:lnSpc>
                        <a:spcBef>
                          <a:spcPts val="0"/>
                        </a:spcBef>
                        <a:spcAft>
                          <a:spcPts val="0"/>
                        </a:spcAft>
                      </a:pPr>
                      <a:endParaRPr lang="en-US" sz="3200" kern="150" dirty="0">
                        <a:effectLst/>
                        <a:latin typeface="Times New Roman" panose="02020603050405020304" pitchFamily="18" charset="0"/>
                        <a:ea typeface="Lucida Sans Unicode" panose="020B0602030504020204" pitchFamily="34" charset="0"/>
                        <a:cs typeface="Tahoma" panose="020B0604030504040204" pitchFamily="34" charset="0"/>
                      </a:endParaRPr>
                    </a:p>
                  </a:txBody>
                  <a:tcPr marL="65247" marR="65247" marT="0" marB="0" anchor="ctr"/>
                </a:tc>
              </a:tr>
              <a:tr h="720587">
                <a:tc>
                  <a:txBody>
                    <a:bodyPr/>
                    <a:lstStyle/>
                    <a:p>
                      <a:pPr marL="0" marR="0" algn="ctr">
                        <a:lnSpc>
                          <a:spcPts val="2000"/>
                        </a:lnSpc>
                        <a:spcBef>
                          <a:spcPts val="0"/>
                        </a:spcBef>
                        <a:spcAft>
                          <a:spcPts val="0"/>
                        </a:spcAft>
                      </a:pPr>
                      <a:r>
                        <a:rPr lang="en-US" sz="3200" b="0" kern="150" cap="none" spc="0" baseline="0" dirty="0">
                          <a:ln>
                            <a:noFill/>
                          </a:ln>
                          <a:solidFill>
                            <a:schemeClr val="bg1"/>
                          </a:solidFill>
                          <a:effectLst/>
                        </a:rPr>
                        <a:t>Bowl </a:t>
                      </a:r>
                      <a:r>
                        <a:rPr lang="en-US" sz="3200" b="0" kern="150" cap="none" spc="0" baseline="0" dirty="0" smtClean="0">
                          <a:ln>
                            <a:noFill/>
                          </a:ln>
                          <a:solidFill>
                            <a:schemeClr val="bg1"/>
                          </a:solidFill>
                          <a:effectLst/>
                        </a:rPr>
                        <a:t>6: The river </a:t>
                      </a:r>
                      <a:r>
                        <a:rPr lang="en-US" sz="3200" b="0" kern="150" cap="none" spc="0" baseline="0" dirty="0">
                          <a:ln>
                            <a:noFill/>
                          </a:ln>
                          <a:solidFill>
                            <a:schemeClr val="bg1"/>
                          </a:solidFill>
                          <a:effectLst/>
                        </a:rPr>
                        <a:t>Euphrates </a:t>
                      </a:r>
                      <a:r>
                        <a:rPr lang="en-US" sz="3200" b="0" kern="150" cap="none" spc="0" baseline="0" dirty="0" smtClean="0">
                          <a:ln>
                            <a:noFill/>
                          </a:ln>
                          <a:solidFill>
                            <a:schemeClr val="bg1"/>
                          </a:solidFill>
                          <a:effectLst/>
                        </a:rPr>
                        <a:t>dried </a:t>
                      </a:r>
                      <a:r>
                        <a:rPr lang="en-US" sz="3200" b="0" kern="150" cap="none" spc="0" baseline="0" dirty="0">
                          <a:ln>
                            <a:noFill/>
                          </a:ln>
                          <a:solidFill>
                            <a:schemeClr val="bg1"/>
                          </a:solidFill>
                          <a:effectLst/>
                        </a:rPr>
                        <a:t>up</a:t>
                      </a:r>
                      <a:endParaRPr lang="en-US" sz="3200" b="0" kern="150" cap="none" spc="0" baseline="0" dirty="0">
                        <a:ln>
                          <a:noFill/>
                        </a:ln>
                        <a:solidFill>
                          <a:schemeClr val="bg1"/>
                        </a:solidFill>
                        <a:effectLst/>
                        <a:latin typeface="Times New Roman" panose="02020603050405020304" pitchFamily="18" charset="0"/>
                        <a:ea typeface="Lucida Sans Unicode" panose="020B0602030504020204" pitchFamily="34" charset="0"/>
                        <a:cs typeface="Tahoma" panose="020B0604030504040204" pitchFamily="34" charset="0"/>
                      </a:endParaRPr>
                    </a:p>
                  </a:txBody>
                  <a:tcPr marL="65247" marR="65247" marT="0" marB="0" anchor="ctr"/>
                </a:tc>
                <a:tc>
                  <a:txBody>
                    <a:bodyPr/>
                    <a:lstStyle/>
                    <a:p>
                      <a:pPr marL="0" marR="0" algn="ctr">
                        <a:spcBef>
                          <a:spcPts val="0"/>
                        </a:spcBef>
                        <a:spcAft>
                          <a:spcPts val="0"/>
                        </a:spcAft>
                      </a:pPr>
                      <a:endParaRPr lang="en-US" sz="3200" kern="150" dirty="0">
                        <a:effectLst/>
                        <a:latin typeface="Times New Roman" panose="02020603050405020304" pitchFamily="18" charset="0"/>
                        <a:ea typeface="Lucida Sans Unicode" panose="020B0602030504020204" pitchFamily="34" charset="0"/>
                        <a:cs typeface="Tahoma" panose="020B0604030504040204" pitchFamily="34" charset="0"/>
                      </a:endParaRPr>
                    </a:p>
                  </a:txBody>
                  <a:tcPr marL="0" marR="0" marT="0" marB="0" anchor="ctr"/>
                </a:tc>
              </a:tr>
              <a:tr h="720587">
                <a:tc>
                  <a:txBody>
                    <a:bodyPr/>
                    <a:lstStyle/>
                    <a:p>
                      <a:pPr marL="0" marR="0" algn="ctr">
                        <a:lnSpc>
                          <a:spcPts val="2000"/>
                        </a:lnSpc>
                        <a:spcBef>
                          <a:spcPts val="0"/>
                        </a:spcBef>
                        <a:spcAft>
                          <a:spcPts val="0"/>
                        </a:spcAft>
                      </a:pPr>
                      <a:r>
                        <a:rPr lang="en-US" sz="3200" b="0" kern="150" cap="none" spc="0" baseline="0" dirty="0" smtClean="0">
                          <a:ln>
                            <a:noFill/>
                          </a:ln>
                          <a:solidFill>
                            <a:schemeClr val="bg1"/>
                          </a:solidFill>
                          <a:effectLst/>
                        </a:rPr>
                        <a:t>Bowl 7: Lightning </a:t>
                      </a:r>
                      <a:r>
                        <a:rPr lang="en-US" sz="3200" b="0" kern="150" cap="none" spc="0" baseline="0" dirty="0">
                          <a:ln>
                            <a:noFill/>
                          </a:ln>
                          <a:solidFill>
                            <a:schemeClr val="bg1"/>
                          </a:solidFill>
                          <a:effectLst/>
                        </a:rPr>
                        <a:t>and earthquakes</a:t>
                      </a:r>
                      <a:endParaRPr lang="en-US" sz="3200" b="0" kern="150" cap="none" spc="0" baseline="0" dirty="0">
                        <a:ln>
                          <a:noFill/>
                        </a:ln>
                        <a:solidFill>
                          <a:schemeClr val="bg1"/>
                        </a:solidFill>
                        <a:effectLst/>
                        <a:latin typeface="Times New Roman" panose="02020603050405020304" pitchFamily="18" charset="0"/>
                        <a:ea typeface="Lucida Sans Unicode" panose="020B0602030504020204" pitchFamily="34" charset="0"/>
                        <a:cs typeface="Tahoma" panose="020B0604030504040204" pitchFamily="34" charset="0"/>
                      </a:endParaRPr>
                    </a:p>
                  </a:txBody>
                  <a:tcPr marL="65247" marR="65247" marT="0" marB="0" anchor="ctr"/>
                </a:tc>
                <a:tc>
                  <a:txBody>
                    <a:bodyPr/>
                    <a:lstStyle/>
                    <a:p>
                      <a:pPr marL="0" marR="0" algn="ctr">
                        <a:spcBef>
                          <a:spcPts val="0"/>
                        </a:spcBef>
                        <a:spcAft>
                          <a:spcPts val="0"/>
                        </a:spcAft>
                      </a:pPr>
                      <a:r>
                        <a:rPr lang="en-US" sz="3200" kern="150" dirty="0">
                          <a:effectLst/>
                        </a:rPr>
                        <a:t> </a:t>
                      </a:r>
                      <a:endParaRPr lang="en-US" sz="3200" kern="150" dirty="0">
                        <a:effectLst/>
                        <a:latin typeface="Times New Roman" panose="02020603050405020304" pitchFamily="18" charset="0"/>
                        <a:ea typeface="Lucida Sans Unicode" panose="020B0602030504020204" pitchFamily="34" charset="0"/>
                        <a:cs typeface="Tahoma" panose="020B0604030504040204" pitchFamily="34" charset="0"/>
                      </a:endParaRPr>
                    </a:p>
                  </a:txBody>
                  <a:tcPr marL="0" marR="0" marT="0" marB="0" anchor="ctr"/>
                </a:tc>
              </a:tr>
            </a:tbl>
          </a:graphicData>
        </a:graphic>
      </p:graphicFrame>
    </p:spTree>
    <p:extLst>
      <p:ext uri="{BB962C8B-B14F-4D97-AF65-F5344CB8AC3E}">
        <p14:creationId xmlns:p14="http://schemas.microsoft.com/office/powerpoint/2010/main" val="284100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87171330"/>
              </p:ext>
            </p:extLst>
          </p:nvPr>
        </p:nvGraphicFramePr>
        <p:xfrm>
          <a:off x="4423144" y="-2"/>
          <a:ext cx="7768856" cy="6742296"/>
        </p:xfrm>
        <a:graphic>
          <a:graphicData uri="http://schemas.openxmlformats.org/drawingml/2006/table">
            <a:tbl>
              <a:tblPr firstRow="1" bandRow="1">
                <a:effectLst>
                  <a:outerShdw blurRad="50800" dist="38100" dir="2700000" algn="tl" rotWithShape="0">
                    <a:prstClr val="black">
                      <a:alpha val="40000"/>
                    </a:prstClr>
                  </a:outerShdw>
                </a:effectLst>
                <a:tableStyleId>{D7AC3CCA-C797-4891-BE02-D94E43425B78}</a:tableStyleId>
              </a:tblPr>
              <a:tblGrid>
                <a:gridCol w="3884428">
                  <a:extLst>
                    <a:ext uri="{9D8B030D-6E8A-4147-A177-3AD203B41FA5}">
                      <a16:colId xmlns:a16="http://schemas.microsoft.com/office/drawing/2014/main" xmlns="" val="20000"/>
                    </a:ext>
                  </a:extLst>
                </a:gridCol>
                <a:gridCol w="3884428"/>
              </a:tblGrid>
              <a:tr h="749144">
                <a:tc>
                  <a:txBody>
                    <a:bodyPr/>
                    <a:lstStyle/>
                    <a:p>
                      <a:pPr algn="ctr"/>
                      <a:r>
                        <a:rPr lang="en-US" sz="3200" b="0" i="0" cap="none" spc="0" baseline="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Opening Prayer</a:t>
                      </a:r>
                      <a:endParaRPr lang="en-US" sz="3200" b="0" i="0" cap="none" spc="0" baseline="0" dirty="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i="0" cap="none" spc="0" baseline="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Ryan Sollars</a:t>
                      </a:r>
                      <a:endParaRPr lang="en-US" sz="3200" b="0" i="0" cap="none" spc="0" baseline="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1"/>
                  </a:ext>
                </a:extLst>
              </a:tr>
              <a:tr h="749144">
                <a:tc>
                  <a:txBody>
                    <a:bodyPr/>
                    <a:lstStyle/>
                    <a:p>
                      <a:pPr algn="ctr"/>
                      <a:r>
                        <a:rPr lang="en-US" sz="3200" b="0" i="0" cap="none" spc="0" baseline="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Song – </a:t>
                      </a:r>
                      <a:endParaRPr lang="en-US" sz="32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i="0" cap="none" spc="0" baseline="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Craig Foster</a:t>
                      </a: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2"/>
                  </a:ext>
                </a:extLst>
              </a:tr>
              <a:tr h="749144">
                <a:tc>
                  <a:txBody>
                    <a:bodyPr/>
                    <a:lstStyle/>
                    <a:p>
                      <a:pPr algn="ctr"/>
                      <a:r>
                        <a:rPr lang="en-US" sz="3200" b="0" i="0" cap="none" spc="0" baseline="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Song – </a:t>
                      </a:r>
                      <a:endParaRPr lang="en-US" sz="32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i="0" cap="none" spc="0" baseline="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Craig Foster</a:t>
                      </a: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749144">
                <a:tc>
                  <a:txBody>
                    <a:bodyPr/>
                    <a:lstStyle/>
                    <a:p>
                      <a:pPr algn="ctr"/>
                      <a:r>
                        <a:rPr lang="en-US" sz="3200" b="0" i="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Lord’s Supper</a:t>
                      </a:r>
                      <a:endParaRPr lang="en-US" sz="32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w="18415" cmpd="sng">
                            <a:solidFill>
                              <a:srgbClr val="FFFFFF"/>
                            </a:solidFill>
                            <a:prstDash val="solid"/>
                          </a:ln>
                          <a:solidFill>
                            <a:prstClr val="white"/>
                          </a:solidFill>
                          <a:effectLst>
                            <a:outerShdw blurRad="63500" dir="3600000" algn="tl" rotWithShape="0">
                              <a:srgbClr val="000000">
                                <a:alpha val="70000"/>
                              </a:srgbClr>
                            </a:outerShdw>
                          </a:effectLst>
                          <a:uLnTx/>
                          <a:uFillTx/>
                          <a:latin typeface="Calibri" panose="020F0502020204030204" pitchFamily="34" charset="0"/>
                          <a:ea typeface="+mn-ea"/>
                          <a:cs typeface="Calibri" panose="020F0502020204030204" pitchFamily="34" charset="0"/>
                        </a:rPr>
                        <a:t>Michael Hetzer</a:t>
                      </a:r>
                      <a:endParaRPr kumimoji="0" lang="en-US" sz="3200" b="0" i="0" u="none" strike="noStrike" kern="1200" cap="none" spc="0" normalizeH="0" baseline="0" noProof="0" dirty="0" smtClean="0">
                        <a:ln w="18415" cmpd="sng">
                          <a:solidFill>
                            <a:srgbClr val="FFFFFF"/>
                          </a:solidFill>
                          <a:prstDash val="solid"/>
                        </a:ln>
                        <a:solidFill>
                          <a:prstClr val="white"/>
                        </a:solidFill>
                        <a:effectLst>
                          <a:outerShdw blurRad="63500" dir="3600000" algn="tl" rotWithShape="0">
                            <a:srgbClr val="000000">
                              <a:alpha val="70000"/>
                            </a:srgbClr>
                          </a:outerShdw>
                        </a:effectLst>
                        <a:uLnTx/>
                        <a:uFillTx/>
                        <a:latin typeface="Calibri" panose="020F0502020204030204" pitchFamily="34" charset="0"/>
                        <a:ea typeface="+mn-ea"/>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749144">
                <a:tc>
                  <a:txBody>
                    <a:bodyPr/>
                    <a:lstStyle/>
                    <a:p>
                      <a:pPr algn="ctr"/>
                      <a:r>
                        <a:rPr lang="en-US" sz="3200" b="0" i="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Song – </a:t>
                      </a:r>
                      <a:endParaRPr lang="en-US" sz="32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i="0" cap="none" spc="0" baseline="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Craig Foster</a:t>
                      </a: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749144">
                <a:tc>
                  <a:txBody>
                    <a:bodyPr/>
                    <a:lstStyle/>
                    <a:p>
                      <a:pPr algn="ctr"/>
                      <a:r>
                        <a:rPr lang="en-US" sz="3200" b="0" i="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Song – </a:t>
                      </a:r>
                      <a:endParaRPr lang="en-US" sz="32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i="0" cap="none" spc="0" baseline="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Craig Foster</a:t>
                      </a: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749144">
                <a:tc>
                  <a:txBody>
                    <a:bodyPr/>
                    <a:lstStyle/>
                    <a:p>
                      <a:pPr algn="ctr"/>
                      <a:r>
                        <a:rPr lang="en-US" sz="3200" b="0" i="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Lesson</a:t>
                      </a:r>
                      <a:endParaRPr lang="en-US" sz="32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algn="ctr"/>
                      <a:r>
                        <a:rPr lang="en-US" sz="3200" b="0" i="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Brian Haines</a:t>
                      </a:r>
                      <a:endParaRPr lang="en-US" sz="32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749144">
                <a:tc>
                  <a:txBody>
                    <a:bodyPr/>
                    <a:lstStyle/>
                    <a:p>
                      <a:pPr algn="ctr"/>
                      <a:r>
                        <a:rPr lang="en-US" sz="3200" b="0" i="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Song </a:t>
                      </a:r>
                      <a:r>
                        <a:rPr lang="en-US" sz="3200" b="0" i="0" cap="none" spc="0" baseline="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 </a:t>
                      </a:r>
                      <a:r>
                        <a:rPr lang="en-US" sz="3200" b="0" i="0" cap="none" spc="0" baseline="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317</a:t>
                      </a:r>
                      <a:endParaRPr lang="en-US" sz="32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i="0" cap="none" spc="0" baseline="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Craig Foster</a:t>
                      </a: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749144">
                <a:tc>
                  <a:txBody>
                    <a:bodyPr/>
                    <a:lstStyle/>
                    <a:p>
                      <a:pPr algn="ctr"/>
                      <a:r>
                        <a:rPr lang="en-US" sz="3200" b="0" i="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Closing</a:t>
                      </a:r>
                      <a:endParaRPr lang="en-US" sz="32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i="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Anthony Ward</a:t>
                      </a:r>
                      <a:endParaRPr lang="en-US" sz="3200" b="0" i="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bl>
          </a:graphicData>
        </a:graphic>
      </p:graphicFrame>
      <p:sp>
        <p:nvSpPr>
          <p:cNvPr id="2" name="Rectangle 1"/>
          <p:cNvSpPr/>
          <p:nvPr/>
        </p:nvSpPr>
        <p:spPr>
          <a:xfrm>
            <a:off x="0" y="521730"/>
            <a:ext cx="4423144" cy="6001643"/>
          </a:xfrm>
          <a:prstGeom prst="rect">
            <a:avLst/>
          </a:prstGeom>
          <a:noFill/>
        </p:spPr>
        <p:txBody>
          <a:bodyPr wrap="square">
            <a:spAutoFit/>
          </a:bodyPr>
          <a:lstStyle/>
          <a:p>
            <a:pPr algn="ctr"/>
            <a:r>
              <a:rPr lang="en-US" sz="3200" b="1" dirty="0">
                <a:ln w="9525">
                  <a:solidFill>
                    <a:schemeClr val="bg1"/>
                  </a:solidFill>
                  <a:prstDash val="solid"/>
                </a:ln>
                <a:effectLst>
                  <a:outerShdw blurRad="12700" dist="38100" dir="2700000" algn="tl" rotWithShape="0">
                    <a:schemeClr val="bg1">
                      <a:lumMod val="50000"/>
                    </a:schemeClr>
                  </a:outerShdw>
                </a:effectLst>
              </a:rPr>
              <a:t>  </a:t>
            </a:r>
            <a:r>
              <a:rPr lang="en-US" sz="3200" b="1" dirty="0" smtClean="0">
                <a:ln w="9525">
                  <a:solidFill>
                    <a:schemeClr val="bg1"/>
                  </a:solidFill>
                  <a:prstDash val="solid"/>
                </a:ln>
                <a:effectLst>
                  <a:outerShdw blurRad="12700" dist="38100" dir="2700000" algn="tl" rotWithShape="0">
                    <a:schemeClr val="bg1">
                      <a:lumMod val="50000"/>
                    </a:schemeClr>
                  </a:outerShdw>
                </a:effectLst>
              </a:rPr>
              <a:t>1 Corinthians 16:2</a:t>
            </a:r>
          </a:p>
          <a:p>
            <a:pPr algn="ctr"/>
            <a:r>
              <a:rPr lang="en-US" sz="3200" b="1" i="1" dirty="0" smtClean="0">
                <a:ln w="9525">
                  <a:solidFill>
                    <a:schemeClr val="bg1"/>
                  </a:solidFill>
                  <a:prstDash val="solid"/>
                </a:ln>
                <a:effectLst>
                  <a:outerShdw blurRad="12700" dist="38100" dir="2700000" algn="tl" rotWithShape="0">
                    <a:schemeClr val="bg1">
                      <a:lumMod val="50000"/>
                    </a:schemeClr>
                  </a:outerShdw>
                </a:effectLst>
              </a:rPr>
              <a:t>On </a:t>
            </a:r>
            <a:r>
              <a:rPr lang="en-US" sz="3200" b="1" i="1" dirty="0">
                <a:ln w="9525">
                  <a:solidFill>
                    <a:schemeClr val="bg1"/>
                  </a:solidFill>
                  <a:prstDash val="solid"/>
                </a:ln>
                <a:effectLst>
                  <a:outerShdw blurRad="12700" dist="38100" dir="2700000" algn="tl" rotWithShape="0">
                    <a:schemeClr val="bg1">
                      <a:lumMod val="50000"/>
                    </a:schemeClr>
                  </a:outerShdw>
                </a:effectLst>
              </a:rPr>
              <a:t>the first day of the week let each one of you lay something aside, storing up as he may prosper, that there be no collections when I come</a:t>
            </a:r>
            <a:r>
              <a:rPr lang="en-US" sz="3200" b="1" dirty="0" smtClean="0">
                <a:ln w="9525">
                  <a:solidFill>
                    <a:schemeClr val="bg1"/>
                  </a:solidFill>
                  <a:prstDash val="solid"/>
                </a:ln>
                <a:effectLst>
                  <a:outerShdw blurRad="12700" dist="38100" dir="2700000" algn="tl" rotWithShape="0">
                    <a:schemeClr val="bg1">
                      <a:lumMod val="50000"/>
                    </a:schemeClr>
                  </a:outerShdw>
                </a:effectLst>
              </a:rPr>
              <a:t>.</a:t>
            </a:r>
          </a:p>
          <a:p>
            <a:pPr algn="ctr"/>
            <a:endParaRPr lang="en-US" sz="3200" b="1" dirty="0" smtClean="0">
              <a:ln w="9525">
                <a:solidFill>
                  <a:schemeClr val="bg1"/>
                </a:solidFill>
                <a:prstDash val="solid"/>
              </a:ln>
              <a:effectLst>
                <a:outerShdw blurRad="12700" dist="38100" dir="2700000" algn="tl" rotWithShape="0">
                  <a:schemeClr val="bg1">
                    <a:lumMod val="50000"/>
                  </a:schemeClr>
                </a:outerShdw>
              </a:effectLst>
            </a:endParaRPr>
          </a:p>
          <a:p>
            <a:pPr algn="ctr"/>
            <a:endParaRPr lang="en-US" sz="3200" b="1" dirty="0">
              <a:ln w="9525">
                <a:solidFill>
                  <a:schemeClr val="bg1"/>
                </a:solidFill>
                <a:prstDash val="solid"/>
              </a:ln>
              <a:effectLst>
                <a:outerShdw blurRad="12700" dist="38100" dir="2700000" algn="tl" rotWithShape="0">
                  <a:schemeClr val="bg1">
                    <a:lumMod val="50000"/>
                  </a:schemeClr>
                </a:outerShdw>
              </a:effectLst>
            </a:endParaRPr>
          </a:p>
          <a:p>
            <a:pPr algn="ctr"/>
            <a:endParaRPr lang="en-US" sz="3200" b="1" dirty="0">
              <a:ln w="9525">
                <a:solidFill>
                  <a:schemeClr val="bg1"/>
                </a:solidFill>
                <a:prstDash val="solid"/>
              </a:ln>
              <a:effectLst>
                <a:outerShdw blurRad="12700" dist="38100" dir="2700000" algn="tl" rotWithShape="0">
                  <a:schemeClr val="bg1">
                    <a:lumMod val="50000"/>
                  </a:schemeClr>
                </a:outerShdw>
              </a:effectLst>
            </a:endParaRPr>
          </a:p>
          <a:p>
            <a:pPr algn="ctr"/>
            <a:r>
              <a:rPr lang="en-US" sz="3200" b="1" dirty="0" smtClean="0">
                <a:ln w="9525">
                  <a:solidFill>
                    <a:schemeClr val="bg1"/>
                  </a:solidFill>
                  <a:prstDash val="solid"/>
                </a:ln>
                <a:effectLst>
                  <a:outerShdw blurRad="12700" dist="38100" dir="2700000" algn="tl" rotWithShape="0">
                    <a:schemeClr val="bg1">
                      <a:lumMod val="50000"/>
                    </a:schemeClr>
                  </a:outerShdw>
                </a:effectLst>
              </a:rPr>
              <a:t>The collection basket </a:t>
            </a:r>
          </a:p>
          <a:p>
            <a:pPr algn="ctr"/>
            <a:r>
              <a:rPr lang="en-US" sz="3200" b="1" dirty="0" smtClean="0">
                <a:ln w="9525">
                  <a:solidFill>
                    <a:schemeClr val="bg1"/>
                  </a:solidFill>
                  <a:prstDash val="solid"/>
                </a:ln>
                <a:effectLst>
                  <a:outerShdw blurRad="12700" dist="38100" dir="2700000" algn="tl" rotWithShape="0">
                    <a:schemeClr val="bg1">
                      <a:lumMod val="50000"/>
                    </a:schemeClr>
                  </a:outerShdw>
                </a:effectLst>
              </a:rPr>
              <a:t>is in the foyer</a:t>
            </a:r>
            <a:endParaRPr lang="en-US" sz="3200" dirty="0"/>
          </a:p>
        </p:txBody>
      </p:sp>
    </p:spTree>
    <p:extLst>
      <p:ext uri="{BB962C8B-B14F-4D97-AF65-F5344CB8AC3E}">
        <p14:creationId xmlns:p14="http://schemas.microsoft.com/office/powerpoint/2010/main" val="400531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203200" y="1600200"/>
            <a:ext cx="11684000" cy="5257800"/>
          </a:xfrm>
        </p:spPr>
        <p:txBody>
          <a:bodyPr>
            <a:noAutofit/>
          </a:bodyPr>
          <a:lstStyle/>
          <a:p>
            <a:pPr marL="0" indent="0" algn="just">
              <a:buNone/>
            </a:pPr>
            <a:endParaRPr lang="en-US" sz="4800" dirty="0"/>
          </a:p>
        </p:txBody>
      </p:sp>
      <p:sp>
        <p:nvSpPr>
          <p:cNvPr id="5" name="Rectangle 2"/>
          <p:cNvSpPr>
            <a:spLocks noGrp="1" noRot="1" noChangeArrowheads="1"/>
          </p:cNvSpPr>
          <p:nvPr>
            <p:ph type="title"/>
          </p:nvPr>
        </p:nvSpPr>
        <p:spPr>
          <a:xfrm>
            <a:off x="12700" y="30480"/>
            <a:ext cx="12192000" cy="1366520"/>
          </a:xfrm>
        </p:spPr>
        <p:txBody>
          <a:bodyPr>
            <a:noAutofit/>
          </a:bodyPr>
          <a:lstStyle/>
          <a:p>
            <a:pPr algn="ctr" eaLnBrk="1" hangingPunct="1">
              <a:defRPr/>
            </a:pPr>
            <a:endParaRPr lang="en-US" sz="7466" dirty="0">
              <a:effectLst>
                <a:glow rad="228600">
                  <a:srgbClr val="030400"/>
                </a:glow>
                <a:outerShdw blurRad="50800" dist="63500" dir="2700000" algn="tl" rotWithShape="0">
                  <a:srgbClr val="000000">
                    <a:alpha val="48000"/>
                  </a:srgbClr>
                </a:outerShdw>
              </a:effectLst>
              <a:latin typeface="+mn-lt"/>
            </a:endParaRPr>
          </a:p>
        </p:txBody>
      </p:sp>
      <p:graphicFrame>
        <p:nvGraphicFramePr>
          <p:cNvPr id="2" name="Table 1"/>
          <p:cNvGraphicFramePr>
            <a:graphicFrameLocks noGrp="1"/>
          </p:cNvGraphicFramePr>
          <p:nvPr>
            <p:extLst/>
          </p:nvPr>
        </p:nvGraphicFramePr>
        <p:xfrm>
          <a:off x="12698" y="43524"/>
          <a:ext cx="12077702" cy="6814474"/>
        </p:xfrm>
        <a:graphic>
          <a:graphicData uri="http://schemas.openxmlformats.org/drawingml/2006/table">
            <a:tbl>
              <a:tblPr firstRow="1" firstCol="1" bandRow="1">
                <a:tableStyleId>{5202B0CA-FC54-4496-8BCA-5EF66A818D29}</a:tableStyleId>
              </a:tblPr>
              <a:tblGrid>
                <a:gridCol w="6794503"/>
                <a:gridCol w="5283199"/>
              </a:tblGrid>
              <a:tr h="720587">
                <a:tc>
                  <a:txBody>
                    <a:bodyPr/>
                    <a:lstStyle/>
                    <a:p>
                      <a:pPr marL="0" marR="0" algn="ctr">
                        <a:lnSpc>
                          <a:spcPts val="2000"/>
                        </a:lnSpc>
                        <a:spcBef>
                          <a:spcPts val="0"/>
                        </a:spcBef>
                        <a:spcAft>
                          <a:spcPts val="0"/>
                        </a:spcAft>
                      </a:pPr>
                      <a:r>
                        <a:rPr lang="en-US" sz="3200" kern="150" cap="none" spc="0" dirty="0">
                          <a:ln w="9525">
                            <a:solidFill>
                              <a:schemeClr val="bg1"/>
                            </a:solidFill>
                            <a:prstDash val="solid"/>
                          </a:ln>
                          <a:effectLst>
                            <a:outerShdw blurRad="12700" dist="38100" dir="2700000" algn="tl" rotWithShape="0">
                              <a:schemeClr val="bg1">
                                <a:lumMod val="50000"/>
                              </a:schemeClr>
                            </a:outerShdw>
                          </a:effectLst>
                        </a:rPr>
                        <a:t>Plagues of </a:t>
                      </a:r>
                      <a:r>
                        <a:rPr lang="en-US" sz="3200" kern="150" cap="none" spc="0" dirty="0" smtClean="0">
                          <a:ln w="9525">
                            <a:solidFill>
                              <a:schemeClr val="bg1"/>
                            </a:solidFill>
                            <a:prstDash val="solid"/>
                          </a:ln>
                          <a:effectLst>
                            <a:outerShdw blurRad="12700" dist="38100" dir="2700000" algn="tl" rotWithShape="0">
                              <a:schemeClr val="bg1">
                                <a:lumMod val="50000"/>
                              </a:schemeClr>
                            </a:outerShdw>
                          </a:effectLst>
                        </a:rPr>
                        <a:t>Rome: Revelation </a:t>
                      </a:r>
                      <a:r>
                        <a:rPr lang="en-US" sz="3200" kern="150" cap="none" spc="0" dirty="0">
                          <a:ln w="9525">
                            <a:solidFill>
                              <a:schemeClr val="bg1"/>
                            </a:solidFill>
                            <a:prstDash val="solid"/>
                          </a:ln>
                          <a:effectLst>
                            <a:outerShdw blurRad="12700" dist="38100" dir="2700000" algn="tl" rotWithShape="0">
                              <a:schemeClr val="bg1">
                                <a:lumMod val="50000"/>
                              </a:schemeClr>
                            </a:outerShdw>
                          </a:effectLst>
                        </a:rPr>
                        <a:t>16</a:t>
                      </a:r>
                      <a:endParaRPr lang="en-US" sz="3200" b="1" kern="150"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Lucida Sans Unicode" panose="020B0602030504020204" pitchFamily="34" charset="0"/>
                        <a:cs typeface="Tahoma" panose="020B0604030504040204" pitchFamily="34" charset="0"/>
                      </a:endParaRPr>
                    </a:p>
                  </a:txBody>
                  <a:tcPr marL="65247" marR="65247" marT="0" marB="0" anchor="ctr"/>
                </a:tc>
                <a:tc>
                  <a:txBody>
                    <a:bodyPr/>
                    <a:lstStyle/>
                    <a:p>
                      <a:pPr marL="0" marR="0" algn="ctr">
                        <a:lnSpc>
                          <a:spcPts val="2000"/>
                        </a:lnSpc>
                        <a:spcBef>
                          <a:spcPts val="0"/>
                        </a:spcBef>
                        <a:spcAft>
                          <a:spcPts val="0"/>
                        </a:spcAft>
                      </a:pPr>
                      <a:r>
                        <a:rPr lang="en-US" sz="3200" kern="150" cap="none" spc="0" dirty="0">
                          <a:ln w="9525">
                            <a:solidFill>
                              <a:schemeClr val="bg1"/>
                            </a:solidFill>
                            <a:prstDash val="solid"/>
                          </a:ln>
                          <a:effectLst>
                            <a:outerShdw blurRad="12700" dist="38100" dir="2700000" algn="tl" rotWithShape="0">
                              <a:schemeClr val="bg1">
                                <a:lumMod val="50000"/>
                              </a:schemeClr>
                            </a:outerShdw>
                          </a:effectLst>
                        </a:rPr>
                        <a:t>Plagues of </a:t>
                      </a:r>
                      <a:r>
                        <a:rPr lang="en-US" sz="3200" kern="150" cap="none" spc="0" dirty="0" smtClean="0">
                          <a:ln w="9525">
                            <a:solidFill>
                              <a:schemeClr val="bg1"/>
                            </a:solidFill>
                            <a:prstDash val="solid"/>
                          </a:ln>
                          <a:effectLst>
                            <a:outerShdw blurRad="12700" dist="38100" dir="2700000" algn="tl" rotWithShape="0">
                              <a:schemeClr val="bg1">
                                <a:lumMod val="50000"/>
                              </a:schemeClr>
                            </a:outerShdw>
                          </a:effectLst>
                        </a:rPr>
                        <a:t>Egypt: Exodus </a:t>
                      </a:r>
                      <a:r>
                        <a:rPr lang="en-US" sz="3200" kern="150" cap="none" spc="0" dirty="0">
                          <a:ln w="9525">
                            <a:solidFill>
                              <a:schemeClr val="bg1"/>
                            </a:solidFill>
                            <a:prstDash val="solid"/>
                          </a:ln>
                          <a:effectLst>
                            <a:outerShdw blurRad="12700" dist="38100" dir="2700000" algn="tl" rotWithShape="0">
                              <a:schemeClr val="bg1">
                                <a:lumMod val="50000"/>
                              </a:schemeClr>
                            </a:outerShdw>
                          </a:effectLst>
                        </a:rPr>
                        <a:t>7-11</a:t>
                      </a:r>
                      <a:endParaRPr lang="en-US" sz="3200" b="1" kern="150"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Lucida Sans Unicode" panose="020B0602030504020204" pitchFamily="34" charset="0"/>
                        <a:cs typeface="Tahoma" panose="020B0604030504040204" pitchFamily="34" charset="0"/>
                      </a:endParaRPr>
                    </a:p>
                  </a:txBody>
                  <a:tcPr marL="65247" marR="65247" marT="0" marB="0" anchor="ctr"/>
                </a:tc>
              </a:tr>
              <a:tr h="720587">
                <a:tc>
                  <a:txBody>
                    <a:bodyPr/>
                    <a:lstStyle/>
                    <a:p>
                      <a:pPr marL="0" marR="0" algn="ctr">
                        <a:lnSpc>
                          <a:spcPts val="2000"/>
                        </a:lnSpc>
                        <a:spcBef>
                          <a:spcPts val="0"/>
                        </a:spcBef>
                        <a:spcAft>
                          <a:spcPts val="0"/>
                        </a:spcAft>
                      </a:pPr>
                      <a:r>
                        <a:rPr lang="en-US" sz="3200" b="0" kern="150" cap="none" spc="0" baseline="0" dirty="0">
                          <a:ln>
                            <a:noFill/>
                          </a:ln>
                          <a:solidFill>
                            <a:schemeClr val="bg1"/>
                          </a:solidFill>
                          <a:effectLst/>
                        </a:rPr>
                        <a:t>Bowl 1</a:t>
                      </a:r>
                      <a:r>
                        <a:rPr lang="en-US" sz="3200" b="0" kern="150" cap="none" spc="0" baseline="0" dirty="0" smtClean="0">
                          <a:ln>
                            <a:noFill/>
                          </a:ln>
                          <a:solidFill>
                            <a:schemeClr val="bg1"/>
                          </a:solidFill>
                          <a:effectLst/>
                        </a:rPr>
                        <a:t>: A </a:t>
                      </a:r>
                      <a:r>
                        <a:rPr lang="en-US" sz="3200" b="0" kern="150" cap="none" spc="0" baseline="0" dirty="0">
                          <a:ln>
                            <a:noFill/>
                          </a:ln>
                          <a:solidFill>
                            <a:schemeClr val="bg1"/>
                          </a:solidFill>
                          <a:effectLst/>
                        </a:rPr>
                        <a:t>foul and loathsome sore </a:t>
                      </a:r>
                      <a:endParaRPr lang="en-US" sz="3200" b="0" kern="150" cap="none" spc="0" baseline="0" dirty="0">
                        <a:ln>
                          <a:noFill/>
                        </a:ln>
                        <a:solidFill>
                          <a:schemeClr val="bg1"/>
                        </a:solidFill>
                        <a:effectLst/>
                        <a:latin typeface="Times New Roman" panose="02020603050405020304" pitchFamily="18" charset="0"/>
                        <a:ea typeface="Lucida Sans Unicode" panose="020B0602030504020204" pitchFamily="34" charset="0"/>
                        <a:cs typeface="Tahoma" panose="020B0604030504040204" pitchFamily="34" charset="0"/>
                      </a:endParaRPr>
                    </a:p>
                  </a:txBody>
                  <a:tcPr marL="65247" marR="65247" marT="0" marB="0" anchor="ctr"/>
                </a:tc>
                <a:tc>
                  <a:txBody>
                    <a:bodyPr/>
                    <a:lstStyle/>
                    <a:p>
                      <a:pPr marL="0" marR="0" algn="ctr">
                        <a:lnSpc>
                          <a:spcPts val="2000"/>
                        </a:lnSpc>
                        <a:spcBef>
                          <a:spcPts val="0"/>
                        </a:spcBef>
                        <a:spcAft>
                          <a:spcPts val="0"/>
                        </a:spcAft>
                      </a:pPr>
                      <a:r>
                        <a:rPr lang="en-US" sz="3200" kern="150" dirty="0">
                          <a:effectLst/>
                        </a:rPr>
                        <a:t>Plague </a:t>
                      </a:r>
                      <a:r>
                        <a:rPr lang="en-US" sz="3200" kern="150" dirty="0" smtClean="0">
                          <a:effectLst/>
                        </a:rPr>
                        <a:t>6: Boils</a:t>
                      </a:r>
                      <a:endParaRPr lang="en-US" sz="3200" kern="150" dirty="0">
                        <a:effectLst/>
                        <a:latin typeface="Times New Roman" panose="02020603050405020304" pitchFamily="18" charset="0"/>
                        <a:ea typeface="Lucida Sans Unicode" panose="020B0602030504020204" pitchFamily="34" charset="0"/>
                        <a:cs typeface="Tahoma" panose="020B0604030504040204" pitchFamily="34" charset="0"/>
                      </a:endParaRPr>
                    </a:p>
                  </a:txBody>
                  <a:tcPr marL="65247" marR="65247" marT="0" marB="0" anchor="ctr"/>
                </a:tc>
              </a:tr>
              <a:tr h="720587">
                <a:tc>
                  <a:txBody>
                    <a:bodyPr/>
                    <a:lstStyle/>
                    <a:p>
                      <a:pPr marL="0" marR="0" algn="ctr">
                        <a:lnSpc>
                          <a:spcPts val="2000"/>
                        </a:lnSpc>
                        <a:spcBef>
                          <a:spcPts val="0"/>
                        </a:spcBef>
                        <a:spcAft>
                          <a:spcPts val="0"/>
                        </a:spcAft>
                      </a:pPr>
                      <a:r>
                        <a:rPr lang="en-US" sz="3200" b="0" kern="150" cap="none" spc="0" baseline="0" dirty="0">
                          <a:ln>
                            <a:noFill/>
                          </a:ln>
                          <a:solidFill>
                            <a:schemeClr val="bg1"/>
                          </a:solidFill>
                          <a:effectLst/>
                        </a:rPr>
                        <a:t>Bowl </a:t>
                      </a:r>
                      <a:r>
                        <a:rPr lang="en-US" sz="3200" b="0" kern="150" cap="none" spc="0" baseline="0" dirty="0" smtClean="0">
                          <a:ln>
                            <a:noFill/>
                          </a:ln>
                          <a:solidFill>
                            <a:schemeClr val="bg1"/>
                          </a:solidFill>
                          <a:effectLst/>
                        </a:rPr>
                        <a:t>2: The </a:t>
                      </a:r>
                      <a:r>
                        <a:rPr lang="en-US" sz="3200" b="0" kern="150" cap="none" spc="0" baseline="0" dirty="0">
                          <a:ln>
                            <a:noFill/>
                          </a:ln>
                          <a:solidFill>
                            <a:schemeClr val="bg1"/>
                          </a:solidFill>
                          <a:effectLst/>
                        </a:rPr>
                        <a:t>sea became blood </a:t>
                      </a:r>
                      <a:endParaRPr lang="en-US" sz="3200" b="0" kern="150" cap="none" spc="0" baseline="0" dirty="0">
                        <a:ln>
                          <a:noFill/>
                        </a:ln>
                        <a:solidFill>
                          <a:schemeClr val="bg1"/>
                        </a:solidFill>
                        <a:effectLst/>
                        <a:latin typeface="Times New Roman" panose="02020603050405020304" pitchFamily="18" charset="0"/>
                        <a:ea typeface="Lucida Sans Unicode" panose="020B0602030504020204" pitchFamily="34" charset="0"/>
                        <a:cs typeface="Tahoma" panose="020B0604030504040204" pitchFamily="34" charset="0"/>
                      </a:endParaRPr>
                    </a:p>
                  </a:txBody>
                  <a:tcPr marL="65247" marR="65247" marT="0" marB="0" anchor="ctr"/>
                </a:tc>
                <a:tc rowSpan="2">
                  <a:txBody>
                    <a:bodyPr/>
                    <a:lstStyle/>
                    <a:p>
                      <a:pPr marL="0" marR="0" algn="ctr">
                        <a:lnSpc>
                          <a:spcPts val="2000"/>
                        </a:lnSpc>
                        <a:spcBef>
                          <a:spcPts val="0"/>
                        </a:spcBef>
                        <a:spcAft>
                          <a:spcPts val="0"/>
                        </a:spcAft>
                      </a:pPr>
                      <a:r>
                        <a:rPr lang="en-US" sz="3200" kern="150" dirty="0">
                          <a:effectLst/>
                        </a:rPr>
                        <a:t>Plague </a:t>
                      </a:r>
                      <a:r>
                        <a:rPr lang="en-US" sz="3200" kern="150" dirty="0" smtClean="0">
                          <a:effectLst/>
                        </a:rPr>
                        <a:t>1: All </a:t>
                      </a:r>
                      <a:r>
                        <a:rPr lang="en-US" sz="3200" kern="150" dirty="0">
                          <a:effectLst/>
                        </a:rPr>
                        <a:t>water turned to </a:t>
                      </a:r>
                      <a:endParaRPr lang="en-US" sz="3200" kern="150" dirty="0" smtClean="0">
                        <a:effectLst/>
                      </a:endParaRPr>
                    </a:p>
                    <a:p>
                      <a:pPr marL="0" marR="0" algn="ctr">
                        <a:lnSpc>
                          <a:spcPts val="2000"/>
                        </a:lnSpc>
                        <a:spcBef>
                          <a:spcPts val="0"/>
                        </a:spcBef>
                        <a:spcAft>
                          <a:spcPts val="0"/>
                        </a:spcAft>
                      </a:pPr>
                      <a:endParaRPr lang="en-US" sz="3200" kern="150" dirty="0" smtClean="0">
                        <a:effectLst/>
                      </a:endParaRPr>
                    </a:p>
                    <a:p>
                      <a:pPr marL="0" marR="0" algn="ctr">
                        <a:lnSpc>
                          <a:spcPts val="2000"/>
                        </a:lnSpc>
                        <a:spcBef>
                          <a:spcPts val="0"/>
                        </a:spcBef>
                        <a:spcAft>
                          <a:spcPts val="0"/>
                        </a:spcAft>
                      </a:pPr>
                      <a:r>
                        <a:rPr lang="en-US" sz="3200" kern="150" dirty="0" smtClean="0">
                          <a:effectLst/>
                        </a:rPr>
                        <a:t>blood</a:t>
                      </a:r>
                      <a:endParaRPr lang="en-US" sz="3200" kern="150" dirty="0">
                        <a:effectLst/>
                        <a:latin typeface="Times New Roman" panose="02020603050405020304" pitchFamily="18" charset="0"/>
                        <a:ea typeface="Lucida Sans Unicode" panose="020B0602030504020204" pitchFamily="34" charset="0"/>
                        <a:cs typeface="Tahoma" panose="020B0604030504040204" pitchFamily="34" charset="0"/>
                      </a:endParaRPr>
                    </a:p>
                  </a:txBody>
                  <a:tcPr marL="65247" marR="65247" marT="0" marB="0" anchor="ctr"/>
                </a:tc>
              </a:tr>
              <a:tr h="1070513">
                <a:tc>
                  <a:txBody>
                    <a:bodyPr/>
                    <a:lstStyle/>
                    <a:p>
                      <a:pPr marL="0" marR="0" algn="ctr">
                        <a:lnSpc>
                          <a:spcPts val="2000"/>
                        </a:lnSpc>
                        <a:spcBef>
                          <a:spcPts val="0"/>
                        </a:spcBef>
                        <a:spcAft>
                          <a:spcPts val="0"/>
                        </a:spcAft>
                      </a:pPr>
                      <a:r>
                        <a:rPr lang="en-US" sz="3200" b="0" kern="150" cap="none" spc="0" baseline="0" dirty="0">
                          <a:ln>
                            <a:noFill/>
                          </a:ln>
                          <a:solidFill>
                            <a:schemeClr val="bg1"/>
                          </a:solidFill>
                          <a:effectLst/>
                        </a:rPr>
                        <a:t>Bowl </a:t>
                      </a:r>
                      <a:r>
                        <a:rPr lang="en-US" sz="3200" b="0" kern="150" cap="none" spc="0" baseline="0" dirty="0" smtClean="0">
                          <a:ln>
                            <a:noFill/>
                          </a:ln>
                          <a:solidFill>
                            <a:schemeClr val="bg1"/>
                          </a:solidFill>
                          <a:effectLst/>
                        </a:rPr>
                        <a:t>3: Rivers </a:t>
                      </a:r>
                      <a:r>
                        <a:rPr lang="en-US" sz="3200" b="0" kern="150" cap="none" spc="0" baseline="0" dirty="0">
                          <a:ln>
                            <a:noFill/>
                          </a:ln>
                          <a:solidFill>
                            <a:schemeClr val="bg1"/>
                          </a:solidFill>
                          <a:effectLst/>
                        </a:rPr>
                        <a:t>and springs </a:t>
                      </a:r>
                      <a:r>
                        <a:rPr lang="en-US" sz="3200" b="0" kern="150" cap="none" spc="0" baseline="0" dirty="0" smtClean="0">
                          <a:ln>
                            <a:noFill/>
                          </a:ln>
                          <a:solidFill>
                            <a:schemeClr val="bg1"/>
                          </a:solidFill>
                          <a:effectLst/>
                        </a:rPr>
                        <a:t>became</a:t>
                      </a:r>
                    </a:p>
                    <a:p>
                      <a:pPr marL="0" marR="0" algn="ctr">
                        <a:lnSpc>
                          <a:spcPts val="2000"/>
                        </a:lnSpc>
                        <a:spcBef>
                          <a:spcPts val="0"/>
                        </a:spcBef>
                        <a:spcAft>
                          <a:spcPts val="0"/>
                        </a:spcAft>
                      </a:pPr>
                      <a:endParaRPr lang="en-US" sz="3200" b="0" kern="150" cap="none" spc="0" baseline="0" dirty="0" smtClean="0">
                        <a:ln>
                          <a:noFill/>
                        </a:ln>
                        <a:solidFill>
                          <a:schemeClr val="bg1"/>
                        </a:solidFill>
                        <a:effectLst/>
                      </a:endParaRPr>
                    </a:p>
                    <a:p>
                      <a:pPr marL="0" marR="0" algn="ctr">
                        <a:lnSpc>
                          <a:spcPts val="2000"/>
                        </a:lnSpc>
                        <a:spcBef>
                          <a:spcPts val="0"/>
                        </a:spcBef>
                        <a:spcAft>
                          <a:spcPts val="0"/>
                        </a:spcAft>
                      </a:pPr>
                      <a:r>
                        <a:rPr lang="en-US" sz="3200" b="0" kern="150" cap="none" spc="0" baseline="0" dirty="0" smtClean="0">
                          <a:ln>
                            <a:noFill/>
                          </a:ln>
                          <a:solidFill>
                            <a:schemeClr val="bg1"/>
                          </a:solidFill>
                          <a:effectLst/>
                        </a:rPr>
                        <a:t> </a:t>
                      </a:r>
                      <a:r>
                        <a:rPr lang="en-US" sz="3200" b="0" kern="150" cap="none" spc="0" baseline="0" dirty="0">
                          <a:ln>
                            <a:noFill/>
                          </a:ln>
                          <a:solidFill>
                            <a:schemeClr val="bg1"/>
                          </a:solidFill>
                          <a:effectLst/>
                        </a:rPr>
                        <a:t>blood</a:t>
                      </a:r>
                      <a:endParaRPr lang="en-US" sz="3200" b="0" kern="150" cap="none" spc="0" baseline="0" dirty="0">
                        <a:ln>
                          <a:noFill/>
                        </a:ln>
                        <a:solidFill>
                          <a:schemeClr val="bg1"/>
                        </a:solidFill>
                        <a:effectLst/>
                        <a:latin typeface="Times New Roman" panose="02020603050405020304" pitchFamily="18" charset="0"/>
                        <a:ea typeface="Lucida Sans Unicode" panose="020B0602030504020204" pitchFamily="34" charset="0"/>
                        <a:cs typeface="Tahoma" panose="020B0604030504040204" pitchFamily="34" charset="0"/>
                      </a:endParaRPr>
                    </a:p>
                  </a:txBody>
                  <a:tcPr marL="65247" marR="65247" marT="0" marB="0" anchor="ctr"/>
                </a:tc>
                <a:tc vMerge="1">
                  <a:txBody>
                    <a:bodyPr/>
                    <a:lstStyle/>
                    <a:p>
                      <a:endParaRPr lang="en-US"/>
                    </a:p>
                  </a:txBody>
                  <a:tcPr/>
                </a:tc>
              </a:tr>
              <a:tr h="1070513">
                <a:tc>
                  <a:txBody>
                    <a:bodyPr/>
                    <a:lstStyle/>
                    <a:p>
                      <a:pPr marL="0" marR="0" algn="ctr">
                        <a:lnSpc>
                          <a:spcPts val="2000"/>
                        </a:lnSpc>
                        <a:spcBef>
                          <a:spcPts val="0"/>
                        </a:spcBef>
                        <a:spcAft>
                          <a:spcPts val="0"/>
                        </a:spcAft>
                      </a:pPr>
                      <a:r>
                        <a:rPr lang="en-US" sz="3200" b="0" kern="150" cap="none" spc="0" baseline="0" dirty="0">
                          <a:ln>
                            <a:noFill/>
                          </a:ln>
                          <a:solidFill>
                            <a:schemeClr val="bg1"/>
                          </a:solidFill>
                          <a:effectLst/>
                        </a:rPr>
                        <a:t>Bowl </a:t>
                      </a:r>
                      <a:r>
                        <a:rPr lang="en-US" sz="3200" b="0" kern="150" cap="none" spc="0" baseline="0" dirty="0" smtClean="0">
                          <a:ln>
                            <a:noFill/>
                          </a:ln>
                          <a:solidFill>
                            <a:schemeClr val="bg1"/>
                          </a:solidFill>
                          <a:effectLst/>
                        </a:rPr>
                        <a:t>4: The sun scorched </a:t>
                      </a:r>
                      <a:r>
                        <a:rPr lang="en-US" sz="3200" b="0" kern="150" cap="none" spc="0" baseline="0" dirty="0">
                          <a:ln>
                            <a:noFill/>
                          </a:ln>
                          <a:solidFill>
                            <a:schemeClr val="bg1"/>
                          </a:solidFill>
                          <a:effectLst/>
                        </a:rPr>
                        <a:t>men with </a:t>
                      </a:r>
                      <a:r>
                        <a:rPr lang="en-US" sz="3200" b="0" kern="150" cap="none" spc="0" baseline="0" dirty="0" smtClean="0">
                          <a:ln>
                            <a:noFill/>
                          </a:ln>
                          <a:solidFill>
                            <a:schemeClr val="bg1"/>
                          </a:solidFill>
                          <a:effectLst/>
                        </a:rPr>
                        <a:t>fire</a:t>
                      </a:r>
                      <a:endParaRPr lang="en-US" sz="3200" b="0" kern="150" cap="none" spc="0" baseline="0" dirty="0">
                        <a:ln>
                          <a:noFill/>
                        </a:ln>
                        <a:solidFill>
                          <a:schemeClr val="bg1"/>
                        </a:solidFill>
                        <a:effectLst/>
                        <a:latin typeface="Times New Roman" panose="02020603050405020304" pitchFamily="18" charset="0"/>
                        <a:ea typeface="Lucida Sans Unicode" panose="020B0602030504020204" pitchFamily="34" charset="0"/>
                        <a:cs typeface="Tahoma" panose="020B0604030504040204" pitchFamily="34" charset="0"/>
                      </a:endParaRPr>
                    </a:p>
                  </a:txBody>
                  <a:tcPr marL="65247" marR="65247" marT="0" marB="0" anchor="ctr"/>
                </a:tc>
                <a:tc>
                  <a:txBody>
                    <a:bodyPr/>
                    <a:lstStyle/>
                    <a:p>
                      <a:pPr marL="0" marR="0" algn="ctr">
                        <a:lnSpc>
                          <a:spcPts val="2000"/>
                        </a:lnSpc>
                        <a:spcBef>
                          <a:spcPts val="0"/>
                        </a:spcBef>
                        <a:spcAft>
                          <a:spcPts val="0"/>
                        </a:spcAft>
                      </a:pPr>
                      <a:r>
                        <a:rPr lang="en-US" sz="3200" kern="150" dirty="0">
                          <a:effectLst/>
                        </a:rPr>
                        <a:t>Plague </a:t>
                      </a:r>
                      <a:r>
                        <a:rPr lang="en-US" sz="3200" kern="150" dirty="0" smtClean="0">
                          <a:effectLst/>
                        </a:rPr>
                        <a:t>7: Fiery </a:t>
                      </a:r>
                      <a:r>
                        <a:rPr lang="en-US" sz="3200" kern="150" dirty="0">
                          <a:effectLst/>
                        </a:rPr>
                        <a:t>hail</a:t>
                      </a:r>
                      <a:endParaRPr lang="en-US" sz="3200" kern="150" dirty="0">
                        <a:effectLst/>
                        <a:latin typeface="Times New Roman" panose="02020603050405020304" pitchFamily="18" charset="0"/>
                        <a:ea typeface="Lucida Sans Unicode" panose="020B0602030504020204" pitchFamily="34" charset="0"/>
                        <a:cs typeface="Tahoma" panose="020B0604030504040204" pitchFamily="34" charset="0"/>
                      </a:endParaRPr>
                    </a:p>
                  </a:txBody>
                  <a:tcPr marL="65247" marR="65247" marT="0" marB="0" anchor="ctr"/>
                </a:tc>
              </a:tr>
              <a:tr h="1070513">
                <a:tc>
                  <a:txBody>
                    <a:bodyPr/>
                    <a:lstStyle/>
                    <a:p>
                      <a:pPr marL="0" marR="0" algn="ctr">
                        <a:lnSpc>
                          <a:spcPts val="2000"/>
                        </a:lnSpc>
                        <a:spcBef>
                          <a:spcPts val="0"/>
                        </a:spcBef>
                        <a:spcAft>
                          <a:spcPts val="0"/>
                        </a:spcAft>
                      </a:pPr>
                      <a:r>
                        <a:rPr lang="en-US" sz="3200" b="0" kern="150" cap="none" spc="0" baseline="0" dirty="0">
                          <a:ln>
                            <a:noFill/>
                          </a:ln>
                          <a:solidFill>
                            <a:schemeClr val="bg1"/>
                          </a:solidFill>
                          <a:effectLst/>
                        </a:rPr>
                        <a:t>Bowl 5: </a:t>
                      </a:r>
                      <a:r>
                        <a:rPr lang="en-US" sz="3200" b="0" kern="150" cap="none" spc="0" baseline="0" dirty="0" smtClean="0">
                          <a:ln>
                            <a:noFill/>
                          </a:ln>
                          <a:solidFill>
                            <a:schemeClr val="bg1"/>
                          </a:solidFill>
                          <a:effectLst/>
                        </a:rPr>
                        <a:t>The </a:t>
                      </a:r>
                      <a:r>
                        <a:rPr lang="en-US" sz="3200" b="0" kern="150" cap="none" spc="0" baseline="0" dirty="0">
                          <a:ln>
                            <a:noFill/>
                          </a:ln>
                          <a:solidFill>
                            <a:schemeClr val="bg1"/>
                          </a:solidFill>
                          <a:effectLst/>
                        </a:rPr>
                        <a:t>kingdom </a:t>
                      </a:r>
                      <a:r>
                        <a:rPr lang="en-US" sz="3200" b="0" kern="150" cap="none" spc="0" baseline="0" dirty="0" smtClean="0">
                          <a:ln>
                            <a:noFill/>
                          </a:ln>
                          <a:solidFill>
                            <a:schemeClr val="bg1"/>
                          </a:solidFill>
                          <a:effectLst/>
                        </a:rPr>
                        <a:t>in darkness</a:t>
                      </a:r>
                      <a:endParaRPr lang="en-US" sz="3200" b="0" kern="150" cap="none" spc="0" baseline="0" dirty="0">
                        <a:ln>
                          <a:noFill/>
                        </a:ln>
                        <a:solidFill>
                          <a:schemeClr val="bg1"/>
                        </a:solidFill>
                        <a:effectLst/>
                        <a:latin typeface="Times New Roman" panose="02020603050405020304" pitchFamily="18" charset="0"/>
                        <a:ea typeface="Lucida Sans Unicode" panose="020B0602030504020204" pitchFamily="34" charset="0"/>
                        <a:cs typeface="Tahoma" panose="020B0604030504040204" pitchFamily="34" charset="0"/>
                      </a:endParaRPr>
                    </a:p>
                  </a:txBody>
                  <a:tcPr marL="65247" marR="65247" marT="0" marB="0" anchor="ctr"/>
                </a:tc>
                <a:tc>
                  <a:txBody>
                    <a:bodyPr/>
                    <a:lstStyle/>
                    <a:p>
                      <a:pPr marL="0" marR="0" algn="ctr">
                        <a:lnSpc>
                          <a:spcPts val="2000"/>
                        </a:lnSpc>
                        <a:spcBef>
                          <a:spcPts val="0"/>
                        </a:spcBef>
                        <a:spcAft>
                          <a:spcPts val="0"/>
                        </a:spcAft>
                      </a:pPr>
                      <a:r>
                        <a:rPr lang="en-US" sz="3200" kern="150" dirty="0">
                          <a:effectLst/>
                        </a:rPr>
                        <a:t>Plague </a:t>
                      </a:r>
                      <a:r>
                        <a:rPr lang="en-US" sz="3200" kern="150" dirty="0" smtClean="0">
                          <a:effectLst/>
                        </a:rPr>
                        <a:t>9: Darkness </a:t>
                      </a:r>
                      <a:r>
                        <a:rPr lang="en-US" sz="3200" kern="150" dirty="0">
                          <a:effectLst/>
                        </a:rPr>
                        <a:t>on the land</a:t>
                      </a:r>
                      <a:endParaRPr lang="en-US" sz="3200" kern="150" dirty="0">
                        <a:effectLst/>
                        <a:latin typeface="Times New Roman" panose="02020603050405020304" pitchFamily="18" charset="0"/>
                        <a:ea typeface="Lucida Sans Unicode" panose="020B0602030504020204" pitchFamily="34" charset="0"/>
                        <a:cs typeface="Tahoma" panose="020B0604030504040204" pitchFamily="34" charset="0"/>
                      </a:endParaRPr>
                    </a:p>
                  </a:txBody>
                  <a:tcPr marL="65247" marR="65247" marT="0" marB="0" anchor="ctr"/>
                </a:tc>
              </a:tr>
              <a:tr h="720587">
                <a:tc>
                  <a:txBody>
                    <a:bodyPr/>
                    <a:lstStyle/>
                    <a:p>
                      <a:pPr marL="0" marR="0" algn="ctr">
                        <a:lnSpc>
                          <a:spcPts val="2000"/>
                        </a:lnSpc>
                        <a:spcBef>
                          <a:spcPts val="0"/>
                        </a:spcBef>
                        <a:spcAft>
                          <a:spcPts val="0"/>
                        </a:spcAft>
                      </a:pPr>
                      <a:r>
                        <a:rPr lang="en-US" sz="3200" b="0" kern="150" cap="none" spc="0" baseline="0" dirty="0">
                          <a:ln>
                            <a:noFill/>
                          </a:ln>
                          <a:solidFill>
                            <a:schemeClr val="bg1"/>
                          </a:solidFill>
                          <a:effectLst/>
                        </a:rPr>
                        <a:t>Bowl </a:t>
                      </a:r>
                      <a:r>
                        <a:rPr lang="en-US" sz="3200" b="0" kern="150" cap="none" spc="0" baseline="0" dirty="0" smtClean="0">
                          <a:ln>
                            <a:noFill/>
                          </a:ln>
                          <a:solidFill>
                            <a:schemeClr val="bg1"/>
                          </a:solidFill>
                          <a:effectLst/>
                        </a:rPr>
                        <a:t>6: The river </a:t>
                      </a:r>
                      <a:r>
                        <a:rPr lang="en-US" sz="3200" b="0" kern="150" cap="none" spc="0" baseline="0" dirty="0">
                          <a:ln>
                            <a:noFill/>
                          </a:ln>
                          <a:solidFill>
                            <a:schemeClr val="bg1"/>
                          </a:solidFill>
                          <a:effectLst/>
                        </a:rPr>
                        <a:t>Euphrates </a:t>
                      </a:r>
                      <a:r>
                        <a:rPr lang="en-US" sz="3200" b="0" kern="150" cap="none" spc="0" baseline="0" dirty="0" smtClean="0">
                          <a:ln>
                            <a:noFill/>
                          </a:ln>
                          <a:solidFill>
                            <a:schemeClr val="bg1"/>
                          </a:solidFill>
                          <a:effectLst/>
                        </a:rPr>
                        <a:t>dried </a:t>
                      </a:r>
                      <a:r>
                        <a:rPr lang="en-US" sz="3200" b="0" kern="150" cap="none" spc="0" baseline="0" dirty="0">
                          <a:ln>
                            <a:noFill/>
                          </a:ln>
                          <a:solidFill>
                            <a:schemeClr val="bg1"/>
                          </a:solidFill>
                          <a:effectLst/>
                        </a:rPr>
                        <a:t>up</a:t>
                      </a:r>
                      <a:endParaRPr lang="en-US" sz="3200" b="0" kern="150" cap="none" spc="0" baseline="0" dirty="0">
                        <a:ln>
                          <a:noFill/>
                        </a:ln>
                        <a:solidFill>
                          <a:schemeClr val="bg1"/>
                        </a:solidFill>
                        <a:effectLst/>
                        <a:latin typeface="Times New Roman" panose="02020603050405020304" pitchFamily="18" charset="0"/>
                        <a:ea typeface="Lucida Sans Unicode" panose="020B0602030504020204" pitchFamily="34" charset="0"/>
                        <a:cs typeface="Tahoma" panose="020B0604030504040204" pitchFamily="34" charset="0"/>
                      </a:endParaRPr>
                    </a:p>
                  </a:txBody>
                  <a:tcPr marL="65247" marR="65247" marT="0" marB="0" anchor="ctr"/>
                </a:tc>
                <a:tc>
                  <a:txBody>
                    <a:bodyPr/>
                    <a:lstStyle/>
                    <a:p>
                      <a:pPr marL="0" marR="0" algn="ctr">
                        <a:spcBef>
                          <a:spcPts val="0"/>
                        </a:spcBef>
                        <a:spcAft>
                          <a:spcPts val="0"/>
                        </a:spcAft>
                      </a:pPr>
                      <a:r>
                        <a:rPr lang="en-US" sz="3200" kern="150" dirty="0">
                          <a:effectLst/>
                        </a:rPr>
                        <a:t> </a:t>
                      </a:r>
                      <a:endParaRPr lang="en-US" sz="3200" kern="150" dirty="0">
                        <a:effectLst/>
                        <a:latin typeface="Times New Roman" panose="02020603050405020304" pitchFamily="18" charset="0"/>
                        <a:ea typeface="Lucida Sans Unicode" panose="020B0602030504020204" pitchFamily="34" charset="0"/>
                        <a:cs typeface="Tahoma" panose="020B0604030504040204" pitchFamily="34" charset="0"/>
                      </a:endParaRPr>
                    </a:p>
                  </a:txBody>
                  <a:tcPr marL="0" marR="0" marT="0" marB="0" anchor="ctr"/>
                </a:tc>
              </a:tr>
              <a:tr h="720587">
                <a:tc>
                  <a:txBody>
                    <a:bodyPr/>
                    <a:lstStyle/>
                    <a:p>
                      <a:pPr marL="0" marR="0" algn="ctr">
                        <a:lnSpc>
                          <a:spcPts val="2000"/>
                        </a:lnSpc>
                        <a:spcBef>
                          <a:spcPts val="0"/>
                        </a:spcBef>
                        <a:spcAft>
                          <a:spcPts val="0"/>
                        </a:spcAft>
                      </a:pPr>
                      <a:r>
                        <a:rPr lang="en-US" sz="3200" b="0" kern="150" cap="none" spc="0" baseline="0" dirty="0" smtClean="0">
                          <a:ln>
                            <a:noFill/>
                          </a:ln>
                          <a:solidFill>
                            <a:schemeClr val="bg1"/>
                          </a:solidFill>
                          <a:effectLst/>
                        </a:rPr>
                        <a:t>Bowl 7: Lightning </a:t>
                      </a:r>
                      <a:r>
                        <a:rPr lang="en-US" sz="3200" b="0" kern="150" cap="none" spc="0" baseline="0" dirty="0">
                          <a:ln>
                            <a:noFill/>
                          </a:ln>
                          <a:solidFill>
                            <a:schemeClr val="bg1"/>
                          </a:solidFill>
                          <a:effectLst/>
                        </a:rPr>
                        <a:t>and earthquakes</a:t>
                      </a:r>
                      <a:endParaRPr lang="en-US" sz="3200" b="0" kern="150" cap="none" spc="0" baseline="0" dirty="0">
                        <a:ln>
                          <a:noFill/>
                        </a:ln>
                        <a:solidFill>
                          <a:schemeClr val="bg1"/>
                        </a:solidFill>
                        <a:effectLst/>
                        <a:latin typeface="Times New Roman" panose="02020603050405020304" pitchFamily="18" charset="0"/>
                        <a:ea typeface="Lucida Sans Unicode" panose="020B0602030504020204" pitchFamily="34" charset="0"/>
                        <a:cs typeface="Tahoma" panose="020B0604030504040204" pitchFamily="34" charset="0"/>
                      </a:endParaRPr>
                    </a:p>
                  </a:txBody>
                  <a:tcPr marL="65247" marR="65247" marT="0" marB="0" anchor="ctr"/>
                </a:tc>
                <a:tc>
                  <a:txBody>
                    <a:bodyPr/>
                    <a:lstStyle/>
                    <a:p>
                      <a:pPr marL="0" marR="0" algn="ctr">
                        <a:spcBef>
                          <a:spcPts val="0"/>
                        </a:spcBef>
                        <a:spcAft>
                          <a:spcPts val="0"/>
                        </a:spcAft>
                      </a:pPr>
                      <a:r>
                        <a:rPr lang="en-US" sz="3200" kern="150" dirty="0">
                          <a:effectLst/>
                        </a:rPr>
                        <a:t> </a:t>
                      </a:r>
                      <a:endParaRPr lang="en-US" sz="3200" kern="150" dirty="0">
                        <a:effectLst/>
                        <a:latin typeface="Times New Roman" panose="02020603050405020304" pitchFamily="18" charset="0"/>
                        <a:ea typeface="Lucida Sans Unicode" panose="020B0602030504020204" pitchFamily="34" charset="0"/>
                        <a:cs typeface="Tahoma" panose="020B0604030504040204" pitchFamily="34" charset="0"/>
                      </a:endParaRPr>
                    </a:p>
                  </a:txBody>
                  <a:tcPr marL="0" marR="0" marT="0" marB="0" anchor="ctr"/>
                </a:tc>
              </a:tr>
            </a:tbl>
          </a:graphicData>
        </a:graphic>
      </p:graphicFrame>
    </p:spTree>
    <p:extLst>
      <p:ext uri="{BB962C8B-B14F-4D97-AF65-F5344CB8AC3E}">
        <p14:creationId xmlns:p14="http://schemas.microsoft.com/office/powerpoint/2010/main" val="3420327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203200" y="1600200"/>
            <a:ext cx="11684000" cy="5257800"/>
          </a:xfrm>
        </p:spPr>
        <p:txBody>
          <a:bodyPr>
            <a:noAutofit/>
          </a:bodyPr>
          <a:lstStyle/>
          <a:p>
            <a:pPr marL="0" indent="0" algn="just">
              <a:buNone/>
            </a:pPr>
            <a:r>
              <a:rPr lang="en-US" sz="4800" dirty="0"/>
              <a:t>Mystery: Babylon the Great, Harlot</a:t>
            </a:r>
          </a:p>
          <a:p>
            <a:pPr marL="0" indent="0" algn="just">
              <a:buNone/>
            </a:pPr>
            <a:r>
              <a:rPr lang="en-US" sz="4800" dirty="0"/>
              <a:t>	</a:t>
            </a:r>
            <a:r>
              <a:rPr lang="en-US" sz="4800" dirty="0"/>
              <a:t>- Sits on many waters</a:t>
            </a:r>
          </a:p>
          <a:p>
            <a:pPr marL="0" indent="0" algn="just">
              <a:buNone/>
            </a:pPr>
            <a:r>
              <a:rPr lang="en-US" sz="4800" dirty="0"/>
              <a:t>	</a:t>
            </a:r>
            <a:r>
              <a:rPr lang="en-US" sz="4800" dirty="0"/>
              <a:t>- Sits on Seven Hills</a:t>
            </a:r>
          </a:p>
          <a:p>
            <a:pPr marL="0" indent="0" algn="just">
              <a:buNone/>
            </a:pPr>
            <a:r>
              <a:rPr lang="en-US" sz="4800" dirty="0"/>
              <a:t>	</a:t>
            </a:r>
            <a:r>
              <a:rPr lang="en-US" sz="4800" dirty="0"/>
              <a:t>- Seven kings</a:t>
            </a:r>
          </a:p>
          <a:p>
            <a:pPr marL="0" indent="0" algn="just">
              <a:buNone/>
            </a:pPr>
            <a:r>
              <a:rPr lang="en-US" sz="4800" dirty="0"/>
              <a:t>	</a:t>
            </a:r>
            <a:r>
              <a:rPr lang="en-US" sz="4800" dirty="0"/>
              <a:t>- Ten kings in the future</a:t>
            </a:r>
          </a:p>
          <a:p>
            <a:pPr marL="0" indent="0" algn="just">
              <a:buNone/>
            </a:pPr>
            <a:r>
              <a:rPr lang="en-US" sz="4800" dirty="0"/>
              <a:t>Zechariah 5:5-11</a:t>
            </a:r>
            <a:r>
              <a:rPr lang="en-US" sz="4800" dirty="0"/>
              <a:t>	</a:t>
            </a:r>
            <a:endParaRPr lang="en-US" sz="4800" dirty="0"/>
          </a:p>
        </p:txBody>
      </p:sp>
      <p:sp>
        <p:nvSpPr>
          <p:cNvPr id="5" name="Rectangle 2"/>
          <p:cNvSpPr>
            <a:spLocks noGrp="1" noRot="1" noChangeArrowheads="1"/>
          </p:cNvSpPr>
          <p:nvPr>
            <p:ph type="title"/>
          </p:nvPr>
        </p:nvSpPr>
        <p:spPr>
          <a:xfrm>
            <a:off x="12700" y="30480"/>
            <a:ext cx="12192000" cy="1366520"/>
          </a:xfrm>
        </p:spPr>
        <p:txBody>
          <a:bodyPr>
            <a:noAutofit/>
          </a:bodyPr>
          <a:lstStyle/>
          <a:p>
            <a:pPr algn="ctr" eaLnBrk="1" hangingPunct="1">
              <a:defRPr/>
            </a:pPr>
            <a:r>
              <a:rPr lang="en-US" sz="8000" dirty="0">
                <a:effectLst>
                  <a:glow rad="228600">
                    <a:srgbClr val="030400"/>
                  </a:glow>
                  <a:outerShdw blurRad="50800" dist="63500" dir="2700000" algn="tl" rotWithShape="0">
                    <a:srgbClr val="000000">
                      <a:alpha val="48000"/>
                    </a:srgbClr>
                  </a:outerShdw>
                </a:effectLst>
                <a:latin typeface="+mn-lt"/>
              </a:rPr>
              <a:t>Judgment on Rome (17-18)</a:t>
            </a:r>
            <a:endParaRPr lang="en-US" sz="8000" dirty="0">
              <a:effectLst>
                <a:glow rad="228600">
                  <a:srgbClr val="030400"/>
                </a:glow>
                <a:outerShdw blurRad="50800" dist="63500" dir="2700000" algn="tl" rotWithShape="0">
                  <a:srgbClr val="000000">
                    <a:alpha val="48000"/>
                  </a:srgbClr>
                </a:outerShdw>
              </a:effectLst>
              <a:latin typeface="+mn-lt"/>
            </a:endParaRPr>
          </a:p>
        </p:txBody>
      </p:sp>
      <p:pic>
        <p:nvPicPr>
          <p:cNvPr id="4" name="Picture 3" descr="File:Seven Hills of Rome-it.svg">
            <a:hlinkClick r:id="rId3"/>
          </p:cNvPr>
          <p:cNvPicPr/>
          <p:nvPr/>
        </p:nvPicPr>
        <p:blipFill>
          <a:blip r:embed="rId4" cstate="print"/>
          <a:srcRect/>
          <a:stretch>
            <a:fillRect/>
          </a:stretch>
        </p:blipFill>
        <p:spPr bwMode="auto">
          <a:xfrm>
            <a:off x="7620001" y="2616200"/>
            <a:ext cx="4440767" cy="41402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9328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5" end="5"/>
                                            </p:txEl>
                                          </p:spTgt>
                                        </p:tgtEl>
                                        <p:attrNameLst>
                                          <p:attrName>style.visibility</p:attrName>
                                        </p:attrNameLst>
                                      </p:cBhvr>
                                      <p:to>
                                        <p:strVal val="visible"/>
                                      </p:to>
                                    </p:set>
                                    <p:animEffect transition="in" filter="fade">
                                      <p:cBhvr>
                                        <p:cTn id="7" dur="500"/>
                                        <p:tgtEl>
                                          <p:spTgt spid="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4656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203200" y="1600200"/>
            <a:ext cx="11684000" cy="5257800"/>
          </a:xfrm>
        </p:spPr>
        <p:txBody>
          <a:bodyPr>
            <a:noAutofit/>
          </a:bodyPr>
          <a:lstStyle/>
          <a:p>
            <a:pPr marL="0" indent="0" algn="just">
              <a:buNone/>
            </a:pPr>
            <a:r>
              <a:rPr lang="en-US" sz="4800" dirty="0"/>
              <a:t>When did Rome “die”?</a:t>
            </a:r>
          </a:p>
          <a:p>
            <a:pPr marL="0" indent="0" algn="just">
              <a:buNone/>
            </a:pPr>
            <a:r>
              <a:rPr lang="en-US" sz="4800" dirty="0"/>
              <a:t> - Plagues of the 2</a:t>
            </a:r>
            <a:r>
              <a:rPr lang="en-US" sz="4800" baseline="30000" dirty="0"/>
              <a:t>nd</a:t>
            </a:r>
            <a:r>
              <a:rPr lang="en-US" sz="4800" dirty="0"/>
              <a:t> century</a:t>
            </a:r>
          </a:p>
          <a:p>
            <a:pPr marL="0" indent="0" algn="just">
              <a:buNone/>
            </a:pPr>
            <a:r>
              <a:rPr lang="en-US" sz="4800" dirty="0"/>
              <a:t> </a:t>
            </a:r>
            <a:r>
              <a:rPr lang="en-US" sz="4800" dirty="0"/>
              <a:t>- Crisis of the 3</a:t>
            </a:r>
            <a:r>
              <a:rPr lang="en-US" sz="4800" baseline="30000" dirty="0"/>
              <a:t>rd</a:t>
            </a:r>
            <a:r>
              <a:rPr lang="en-US" sz="4800" dirty="0"/>
              <a:t> century</a:t>
            </a:r>
          </a:p>
          <a:p>
            <a:pPr marL="0" indent="0" algn="just">
              <a:buNone/>
            </a:pPr>
            <a:r>
              <a:rPr lang="en-US" sz="4800" dirty="0"/>
              <a:t> </a:t>
            </a:r>
            <a:r>
              <a:rPr lang="en-US" sz="4800" dirty="0"/>
              <a:t>- Constantine’s empire?</a:t>
            </a:r>
          </a:p>
          <a:p>
            <a:pPr marL="0" indent="0" algn="just">
              <a:buNone/>
            </a:pPr>
            <a:r>
              <a:rPr lang="en-US" sz="4800" dirty="0"/>
              <a:t> </a:t>
            </a:r>
            <a:r>
              <a:rPr lang="en-US" sz="4800" dirty="0"/>
              <a:t>- The barbarian invasions?</a:t>
            </a:r>
          </a:p>
        </p:txBody>
      </p:sp>
      <p:sp>
        <p:nvSpPr>
          <p:cNvPr id="5" name="Rectangle 2"/>
          <p:cNvSpPr>
            <a:spLocks noGrp="1" noRot="1" noChangeArrowheads="1"/>
          </p:cNvSpPr>
          <p:nvPr>
            <p:ph type="title"/>
          </p:nvPr>
        </p:nvSpPr>
        <p:spPr>
          <a:xfrm>
            <a:off x="12700" y="30480"/>
            <a:ext cx="12192000" cy="1366520"/>
          </a:xfrm>
        </p:spPr>
        <p:txBody>
          <a:bodyPr>
            <a:noAutofit/>
          </a:bodyPr>
          <a:lstStyle/>
          <a:p>
            <a:pPr algn="ctr" eaLnBrk="1" hangingPunct="1">
              <a:defRPr/>
            </a:pPr>
            <a:r>
              <a:rPr lang="en-US" sz="8000" dirty="0">
                <a:effectLst>
                  <a:glow rad="228600">
                    <a:srgbClr val="030400"/>
                  </a:glow>
                  <a:outerShdw blurRad="50800" dist="63500" dir="2700000" algn="tl" rotWithShape="0">
                    <a:srgbClr val="000000">
                      <a:alpha val="48000"/>
                    </a:srgbClr>
                  </a:outerShdw>
                </a:effectLst>
                <a:latin typeface="+mn-lt"/>
              </a:rPr>
              <a:t>Judgment on Rome (17-18)</a:t>
            </a:r>
            <a:endParaRPr lang="en-US" sz="8000" dirty="0">
              <a:effectLst>
                <a:glow rad="228600">
                  <a:srgbClr val="030400"/>
                </a:glow>
                <a:outerShdw blurRad="50800" dist="63500" dir="2700000" algn="tl" rotWithShape="0">
                  <a:srgbClr val="000000">
                    <a:alpha val="48000"/>
                  </a:srgbClr>
                </a:outerShdw>
              </a:effectLst>
              <a:latin typeface="+mn-lt"/>
            </a:endParaRPr>
          </a:p>
        </p:txBody>
      </p:sp>
      <p:pic>
        <p:nvPicPr>
          <p:cNvPr id="4" name="Picture 3" descr="File:Seven Hills of Rome-it.svg">
            <a:hlinkClick r:id="rId3"/>
          </p:cNvPr>
          <p:cNvPicPr/>
          <p:nvPr/>
        </p:nvPicPr>
        <p:blipFill>
          <a:blip r:embed="rId4" cstate="print"/>
          <a:srcRect/>
          <a:stretch>
            <a:fillRect/>
          </a:stretch>
        </p:blipFill>
        <p:spPr bwMode="auto">
          <a:xfrm>
            <a:off x="7620001" y="2616200"/>
            <a:ext cx="4440767" cy="41402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9168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203200" y="1600200"/>
            <a:ext cx="11684000" cy="5257800"/>
          </a:xfrm>
        </p:spPr>
        <p:txBody>
          <a:bodyPr>
            <a:noAutofit/>
          </a:bodyPr>
          <a:lstStyle/>
          <a:p>
            <a:pPr marL="0" indent="0" algn="just">
              <a:buNone/>
            </a:pPr>
            <a:r>
              <a:rPr lang="en-US" sz="5333" i="1" dirty="0">
                <a:effectLst>
                  <a:glow rad="228600">
                    <a:srgbClr val="000000"/>
                  </a:glow>
                </a:effectLst>
              </a:rPr>
              <a:t>The </a:t>
            </a:r>
            <a:r>
              <a:rPr lang="en-US" sz="5333" i="1" dirty="0">
                <a:effectLst>
                  <a:glow rad="228600">
                    <a:srgbClr val="000000"/>
                  </a:glow>
                </a:effectLst>
              </a:rPr>
              <a:t>Lord knows how to deliver the godly out of temptations and to reserve the unjust under punishment for the day of judgment</a:t>
            </a:r>
            <a:r>
              <a:rPr lang="en-US" sz="5333" i="1" dirty="0">
                <a:effectLst>
                  <a:glow rad="228600">
                    <a:srgbClr val="000000"/>
                  </a:glow>
                </a:effectLst>
              </a:rPr>
              <a:t>, 																	</a:t>
            </a:r>
            <a:r>
              <a:rPr lang="en-US" sz="5333" dirty="0">
                <a:effectLst>
                  <a:glow rad="228600">
                    <a:srgbClr val="000000"/>
                  </a:glow>
                </a:effectLst>
              </a:rPr>
              <a:t>2 Peter </a:t>
            </a:r>
            <a:r>
              <a:rPr lang="en-US" sz="5333" dirty="0">
                <a:effectLst>
                  <a:glow rad="228600">
                    <a:srgbClr val="000000"/>
                  </a:glow>
                </a:effectLst>
              </a:rPr>
              <a:t>2:9 </a:t>
            </a:r>
          </a:p>
        </p:txBody>
      </p:sp>
      <p:sp>
        <p:nvSpPr>
          <p:cNvPr id="5" name="Rectangle 2"/>
          <p:cNvSpPr>
            <a:spLocks noGrp="1" noRot="1" noChangeArrowheads="1"/>
          </p:cNvSpPr>
          <p:nvPr>
            <p:ph type="title"/>
          </p:nvPr>
        </p:nvSpPr>
        <p:spPr>
          <a:xfrm>
            <a:off x="12700" y="30480"/>
            <a:ext cx="12192000" cy="1569720"/>
          </a:xfrm>
        </p:spPr>
        <p:txBody>
          <a:bodyPr>
            <a:noAutofit/>
          </a:bodyPr>
          <a:lstStyle/>
          <a:p>
            <a:pPr algn="ctr" eaLnBrk="1" hangingPunct="1">
              <a:defRPr/>
            </a:pPr>
            <a:r>
              <a:rPr lang="en-US" sz="7466" dirty="0">
                <a:effectLst>
                  <a:glow rad="228600">
                    <a:srgbClr val="030400"/>
                  </a:glow>
                  <a:outerShdw blurRad="50800" dist="63500" dir="2700000" algn="tl" rotWithShape="0">
                    <a:srgbClr val="000000">
                      <a:alpha val="48000"/>
                    </a:srgbClr>
                  </a:outerShdw>
                </a:effectLst>
                <a:latin typeface="+mn-lt"/>
              </a:rPr>
              <a:t>God Delivers His People</a:t>
            </a:r>
            <a:endParaRPr lang="en-US" sz="7466"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267985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203200" y="1600200"/>
            <a:ext cx="11946467" cy="5257800"/>
          </a:xfrm>
        </p:spPr>
        <p:txBody>
          <a:bodyPr>
            <a:noAutofit/>
          </a:bodyPr>
          <a:lstStyle/>
          <a:p>
            <a:pPr marL="0" indent="0" algn="just">
              <a:buNone/>
            </a:pPr>
            <a:r>
              <a:rPr lang="en-US" sz="4800" dirty="0"/>
              <a:t>The Marriage of the Lamb</a:t>
            </a:r>
          </a:p>
          <a:p>
            <a:pPr marL="0" indent="0" algn="just">
              <a:buNone/>
            </a:pPr>
            <a:r>
              <a:rPr lang="en-US" sz="4800" dirty="0"/>
              <a:t>	Parables of the Kingdom</a:t>
            </a:r>
          </a:p>
          <a:p>
            <a:pPr marL="0" indent="0" algn="just">
              <a:buNone/>
            </a:pPr>
            <a:endParaRPr lang="en-US" sz="4800" dirty="0"/>
          </a:p>
          <a:p>
            <a:pPr marL="0" indent="0" algn="just">
              <a:buNone/>
            </a:pPr>
            <a:r>
              <a:rPr lang="en-US" sz="4800" dirty="0"/>
              <a:t>The church: the Bride of Christ</a:t>
            </a:r>
          </a:p>
          <a:p>
            <a:pPr marL="0" indent="0" algn="just">
              <a:buNone/>
            </a:pPr>
            <a:r>
              <a:rPr lang="en-US" sz="4800" dirty="0"/>
              <a:t>	Ephesians 5:23-32</a:t>
            </a:r>
          </a:p>
          <a:p>
            <a:pPr marL="0" indent="0" algn="just">
              <a:buNone/>
            </a:pPr>
            <a:r>
              <a:rPr lang="en-US" sz="4800" dirty="0"/>
              <a:t>		</a:t>
            </a:r>
          </a:p>
        </p:txBody>
      </p:sp>
      <p:sp>
        <p:nvSpPr>
          <p:cNvPr id="5" name="Rectangle 2"/>
          <p:cNvSpPr>
            <a:spLocks noGrp="1" noRot="1" noChangeArrowheads="1"/>
          </p:cNvSpPr>
          <p:nvPr>
            <p:ph type="title"/>
          </p:nvPr>
        </p:nvSpPr>
        <p:spPr>
          <a:xfrm>
            <a:off x="12700" y="30480"/>
            <a:ext cx="12192000" cy="1366520"/>
          </a:xfrm>
        </p:spPr>
        <p:txBody>
          <a:bodyPr>
            <a:noAutofit/>
          </a:bodyPr>
          <a:lstStyle/>
          <a:p>
            <a:pPr algn="ctr" eaLnBrk="1" hangingPunct="1">
              <a:defRPr/>
            </a:pPr>
            <a:r>
              <a:rPr lang="en-US" sz="8800" dirty="0">
                <a:effectLst>
                  <a:glow rad="228600">
                    <a:srgbClr val="030400"/>
                  </a:glow>
                  <a:outerShdw blurRad="50800" dist="63500" dir="2700000" algn="tl" rotWithShape="0">
                    <a:srgbClr val="000000">
                      <a:alpha val="48000"/>
                    </a:srgbClr>
                  </a:outerShdw>
                </a:effectLst>
                <a:latin typeface="+mn-lt"/>
              </a:rPr>
              <a:t>The Wedding </a:t>
            </a:r>
            <a:r>
              <a:rPr lang="en-US" sz="8800" dirty="0" smtClean="0">
                <a:effectLst>
                  <a:glow rad="228600">
                    <a:srgbClr val="030400"/>
                  </a:glow>
                  <a:outerShdw blurRad="50800" dist="63500" dir="2700000" algn="tl" rotWithShape="0">
                    <a:srgbClr val="000000">
                      <a:alpha val="48000"/>
                    </a:srgbClr>
                  </a:outerShdw>
                </a:effectLst>
                <a:latin typeface="+mn-lt"/>
              </a:rPr>
              <a:t>Feast (19)</a:t>
            </a:r>
            <a:endParaRPr lang="en-US" sz="88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40837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
            <a:ext cx="11582400" cy="1600201"/>
          </a:xfrm>
        </p:spPr>
        <p:txBody>
          <a:bodyPr>
            <a:normAutofit/>
          </a:bodyPr>
          <a:lstStyle/>
          <a:p>
            <a:pPr algn="ctr"/>
            <a:r>
              <a:rPr lang="en-US" sz="8800" dirty="0">
                <a:latin typeface="+mn-lt"/>
              </a:rPr>
              <a:t>A 1,000 Year </a:t>
            </a:r>
            <a:r>
              <a:rPr lang="en-US" sz="8800" dirty="0" smtClean="0">
                <a:latin typeface="+mn-lt"/>
              </a:rPr>
              <a:t>Reign (20)</a:t>
            </a:r>
            <a:endParaRPr lang="en-US" sz="8800" dirty="0">
              <a:latin typeface="+mn-lt"/>
            </a:endParaRPr>
          </a:p>
        </p:txBody>
      </p:sp>
      <p:sp>
        <p:nvSpPr>
          <p:cNvPr id="3" name="Content Placeholder 2"/>
          <p:cNvSpPr>
            <a:spLocks noGrp="1"/>
          </p:cNvSpPr>
          <p:nvPr>
            <p:ph idx="1"/>
          </p:nvPr>
        </p:nvSpPr>
        <p:spPr>
          <a:xfrm>
            <a:off x="304800" y="1828800"/>
            <a:ext cx="11430000" cy="5029200"/>
          </a:xfrm>
        </p:spPr>
        <p:txBody>
          <a:bodyPr>
            <a:normAutofit/>
          </a:bodyPr>
          <a:lstStyle/>
          <a:p>
            <a:pPr marL="0" indent="0">
              <a:buNone/>
            </a:pPr>
            <a:r>
              <a:rPr lang="en-US" sz="4800" dirty="0"/>
              <a:t>Millennium: 1,000 Years</a:t>
            </a:r>
          </a:p>
          <a:p>
            <a:pPr marL="0" indent="0">
              <a:buNone/>
            </a:pPr>
            <a:endParaRPr lang="en-US" sz="4800" dirty="0"/>
          </a:p>
          <a:p>
            <a:pPr marL="0" indent="0">
              <a:buNone/>
            </a:pPr>
            <a:r>
              <a:rPr lang="en-US" sz="4800" dirty="0"/>
              <a:t>Pre-millennial: </a:t>
            </a:r>
            <a:r>
              <a:rPr lang="en-US" sz="4800" dirty="0"/>
              <a:t>living </a:t>
            </a:r>
            <a:r>
              <a:rPr lang="en-US" sz="4800" dirty="0"/>
              <a:t>BEFORE the 1,000 years</a:t>
            </a:r>
          </a:p>
          <a:p>
            <a:pPr marL="0" indent="0">
              <a:buNone/>
            </a:pPr>
            <a:endParaRPr lang="en-US" sz="4800" dirty="0"/>
          </a:p>
          <a:p>
            <a:pPr marL="0" indent="0">
              <a:buNone/>
            </a:pPr>
            <a:r>
              <a:rPr lang="en-US" sz="4800" dirty="0"/>
              <a:t>A-millennial: the 1,000 years are not literal</a:t>
            </a:r>
          </a:p>
        </p:txBody>
      </p:sp>
    </p:spTree>
    <p:extLst>
      <p:ext uri="{BB962C8B-B14F-4D97-AF65-F5344CB8AC3E}">
        <p14:creationId xmlns:p14="http://schemas.microsoft.com/office/powerpoint/2010/main" val="1513549611"/>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
            <a:ext cx="11582400" cy="1600201"/>
          </a:xfrm>
        </p:spPr>
        <p:txBody>
          <a:bodyPr>
            <a:normAutofit/>
          </a:bodyPr>
          <a:lstStyle/>
          <a:p>
            <a:pPr algn="ctr"/>
            <a:r>
              <a:rPr lang="en-US" sz="7466" dirty="0"/>
              <a:t>What Began the 1,000 Years?</a:t>
            </a:r>
          </a:p>
        </p:txBody>
      </p:sp>
      <p:sp>
        <p:nvSpPr>
          <p:cNvPr id="3" name="Content Placeholder 2"/>
          <p:cNvSpPr>
            <a:spLocks noGrp="1"/>
          </p:cNvSpPr>
          <p:nvPr>
            <p:ph idx="1"/>
          </p:nvPr>
        </p:nvSpPr>
        <p:spPr>
          <a:xfrm>
            <a:off x="647700" y="1828800"/>
            <a:ext cx="10896600" cy="4876800"/>
          </a:xfrm>
        </p:spPr>
        <p:txBody>
          <a:bodyPr>
            <a:normAutofit/>
          </a:bodyPr>
          <a:lstStyle/>
          <a:p>
            <a:pPr marL="0" indent="0">
              <a:buNone/>
            </a:pPr>
            <a:r>
              <a:rPr lang="en-US" sz="4800" dirty="0"/>
              <a:t>(An Angel) </a:t>
            </a:r>
            <a:r>
              <a:rPr lang="en-US" sz="4800" i="1" dirty="0"/>
              <a:t>laid hold of the dragon, that serpent of old, who is the Devil and Satan, and bound him for a thousand years</a:t>
            </a:r>
          </a:p>
        </p:txBody>
      </p:sp>
    </p:spTree>
    <p:extLst>
      <p:ext uri="{BB962C8B-B14F-4D97-AF65-F5344CB8AC3E}">
        <p14:creationId xmlns:p14="http://schemas.microsoft.com/office/powerpoint/2010/main" val="2451241218"/>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
            <a:ext cx="11582400" cy="1600201"/>
          </a:xfrm>
        </p:spPr>
        <p:txBody>
          <a:bodyPr>
            <a:normAutofit/>
          </a:bodyPr>
          <a:lstStyle/>
          <a:p>
            <a:pPr algn="ctr"/>
            <a:r>
              <a:rPr lang="en-US" sz="8800" dirty="0"/>
              <a:t>The Binding of Satan</a:t>
            </a:r>
          </a:p>
        </p:txBody>
      </p:sp>
      <p:sp>
        <p:nvSpPr>
          <p:cNvPr id="3" name="Content Placeholder 2"/>
          <p:cNvSpPr>
            <a:spLocks noGrp="1"/>
          </p:cNvSpPr>
          <p:nvPr>
            <p:ph idx="1"/>
          </p:nvPr>
        </p:nvSpPr>
        <p:spPr>
          <a:xfrm>
            <a:off x="304800" y="1828800"/>
            <a:ext cx="11887200" cy="4876800"/>
          </a:xfrm>
        </p:spPr>
        <p:txBody>
          <a:bodyPr>
            <a:normAutofit/>
          </a:bodyPr>
          <a:lstStyle/>
          <a:p>
            <a:pPr marL="0" indent="0">
              <a:buNone/>
            </a:pPr>
            <a:r>
              <a:rPr lang="en-US" sz="4667" dirty="0"/>
              <a:t>John 12:30-33 </a:t>
            </a:r>
            <a:r>
              <a:rPr lang="en-US" sz="4667" dirty="0"/>
              <a:t>(2 </a:t>
            </a:r>
            <a:r>
              <a:rPr lang="en-US" sz="4667" dirty="0"/>
              <a:t>Corinthians 4:4, Ephesians 2:2)</a:t>
            </a:r>
          </a:p>
          <a:p>
            <a:pPr marL="0" indent="0">
              <a:buNone/>
            </a:pPr>
            <a:endParaRPr lang="en-US" sz="4667" dirty="0"/>
          </a:p>
          <a:p>
            <a:pPr marL="0" indent="0">
              <a:buNone/>
            </a:pPr>
            <a:r>
              <a:rPr lang="en-US" sz="4667" dirty="0"/>
              <a:t>Matthew 12:28-29 (Isaiah 53)</a:t>
            </a:r>
            <a:endParaRPr lang="en-US" sz="4667" dirty="0"/>
          </a:p>
          <a:p>
            <a:pPr marL="0" indent="0">
              <a:buNone/>
            </a:pPr>
            <a:endParaRPr lang="en-US" sz="4667" dirty="0"/>
          </a:p>
          <a:p>
            <a:pPr marL="0" indent="0">
              <a:buNone/>
            </a:pPr>
            <a:r>
              <a:rPr lang="en-US" sz="4667" dirty="0"/>
              <a:t>Hebrews </a:t>
            </a:r>
            <a:r>
              <a:rPr lang="en-US" sz="4667" dirty="0"/>
              <a:t>2:14-15</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9647" y="2743202"/>
            <a:ext cx="4655880" cy="4082143"/>
          </a:xfrm>
          <a:prstGeom prst="rect">
            <a:avLst/>
          </a:prstGeom>
          <a:ln>
            <a:noFill/>
          </a:ln>
          <a:effectLst>
            <a:softEdge rad="112500"/>
          </a:effectLst>
        </p:spPr>
      </p:pic>
    </p:spTree>
    <p:extLst>
      <p:ext uri="{BB962C8B-B14F-4D97-AF65-F5344CB8AC3E}">
        <p14:creationId xmlns:p14="http://schemas.microsoft.com/office/powerpoint/2010/main" val="1053966368"/>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9647" y="2743202"/>
            <a:ext cx="4655880" cy="4082143"/>
          </a:xfrm>
          <a:prstGeom prst="rect">
            <a:avLst/>
          </a:prstGeom>
          <a:ln>
            <a:noFill/>
          </a:ln>
          <a:effectLst>
            <a:softEdge rad="112500"/>
          </a:effectLst>
        </p:spPr>
      </p:pic>
      <p:sp>
        <p:nvSpPr>
          <p:cNvPr id="2" name="Title 1"/>
          <p:cNvSpPr>
            <a:spLocks noGrp="1"/>
          </p:cNvSpPr>
          <p:nvPr>
            <p:ph type="title"/>
          </p:nvPr>
        </p:nvSpPr>
        <p:spPr>
          <a:xfrm>
            <a:off x="304800" y="-1"/>
            <a:ext cx="11582400" cy="1600201"/>
          </a:xfrm>
        </p:spPr>
        <p:txBody>
          <a:bodyPr>
            <a:normAutofit/>
          </a:bodyPr>
          <a:lstStyle/>
          <a:p>
            <a:pPr algn="ctr"/>
            <a:r>
              <a:rPr lang="en-US" sz="8800" dirty="0"/>
              <a:t>The Binding of Satan</a:t>
            </a:r>
            <a:endParaRPr lang="en-US" sz="8800" dirty="0"/>
          </a:p>
        </p:txBody>
      </p:sp>
      <p:sp>
        <p:nvSpPr>
          <p:cNvPr id="3" name="Content Placeholder 2"/>
          <p:cNvSpPr>
            <a:spLocks noGrp="1"/>
          </p:cNvSpPr>
          <p:nvPr>
            <p:ph idx="1"/>
          </p:nvPr>
        </p:nvSpPr>
        <p:spPr>
          <a:xfrm>
            <a:off x="101600" y="1828800"/>
            <a:ext cx="12090400" cy="4876800"/>
          </a:xfrm>
        </p:spPr>
        <p:txBody>
          <a:bodyPr>
            <a:normAutofit/>
          </a:bodyPr>
          <a:lstStyle/>
          <a:p>
            <a:pPr marL="0" indent="0">
              <a:buNone/>
            </a:pPr>
            <a:r>
              <a:rPr lang="en-US" sz="4800" dirty="0"/>
              <a:t>The 1,000 years began with </a:t>
            </a:r>
            <a:r>
              <a:rPr lang="en-US" sz="4800" dirty="0"/>
              <a:t>Satan’s binding</a:t>
            </a:r>
          </a:p>
          <a:p>
            <a:pPr marL="0" indent="0">
              <a:buNone/>
            </a:pPr>
            <a:endParaRPr lang="en-US" sz="4800" dirty="0"/>
          </a:p>
          <a:p>
            <a:pPr marL="0" indent="0">
              <a:buNone/>
            </a:pPr>
            <a:r>
              <a:rPr lang="en-US" sz="4800" dirty="0"/>
              <a:t>Jesus bound Satan at Calvary</a:t>
            </a:r>
          </a:p>
          <a:p>
            <a:pPr marL="0" indent="0">
              <a:buNone/>
            </a:pPr>
            <a:endParaRPr lang="en-US" sz="4800" dirty="0"/>
          </a:p>
          <a:p>
            <a:pPr marL="0" indent="0">
              <a:buNone/>
            </a:pPr>
            <a:r>
              <a:rPr lang="en-US" sz="4800" dirty="0"/>
              <a:t>This time began </a:t>
            </a:r>
            <a:r>
              <a:rPr lang="en-US" sz="4800" dirty="0" smtClean="0"/>
              <a:t>(c) AD 30</a:t>
            </a:r>
            <a:endParaRPr lang="en-US" sz="4800" dirty="0"/>
          </a:p>
        </p:txBody>
      </p:sp>
    </p:spTree>
    <p:extLst>
      <p:ext uri="{BB962C8B-B14F-4D97-AF65-F5344CB8AC3E}">
        <p14:creationId xmlns:p14="http://schemas.microsoft.com/office/powerpoint/2010/main" val="3345764906"/>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 y="-647700"/>
            <a:ext cx="12211050" cy="8140700"/>
          </a:xfrm>
          <a:prstGeom prst="rect">
            <a:avLst/>
          </a:prstGeom>
        </p:spPr>
      </p:pic>
      <p:sp>
        <p:nvSpPr>
          <p:cNvPr id="2" name="Title 1"/>
          <p:cNvSpPr>
            <a:spLocks noGrp="1"/>
          </p:cNvSpPr>
          <p:nvPr>
            <p:ph type="title"/>
          </p:nvPr>
        </p:nvSpPr>
        <p:spPr>
          <a:xfrm>
            <a:off x="87378" y="473264"/>
            <a:ext cx="11619200" cy="6379429"/>
          </a:xfrm>
        </p:spPr>
        <p:txBody>
          <a:bodyPr>
            <a:noAutofit/>
          </a:bodyPr>
          <a:lstStyle/>
          <a:p>
            <a:pPr algn="ctr"/>
            <a:r>
              <a:rPr lang="en-US" sz="7600" dirty="0" smtClean="0">
                <a:ln w="0"/>
                <a:solidFill>
                  <a:schemeClr val="tx1"/>
                </a:solidFill>
                <a:effectLst>
                  <a:glow rad="228600">
                    <a:srgbClr val="000000"/>
                  </a:glow>
                  <a:outerShdw blurRad="38100" dist="19050" dir="2700000" algn="tl" rotWithShape="0">
                    <a:schemeClr val="dk1">
                      <a:alpha val="40000"/>
                    </a:schemeClr>
                  </a:outerShdw>
                </a:effectLst>
              </a:rPr>
              <a:t>Thoroughly Equipped:</a:t>
            </a:r>
            <a:r>
              <a:rPr lang="en-US" sz="7600" dirty="0">
                <a:ln w="0"/>
                <a:solidFill>
                  <a:schemeClr val="tx1"/>
                </a:solidFill>
                <a:effectLst>
                  <a:glow rad="228600">
                    <a:srgbClr val="000000"/>
                  </a:glow>
                  <a:outerShdw blurRad="38100" dist="19050" dir="2700000" algn="tl" rotWithShape="0">
                    <a:schemeClr val="dk1">
                      <a:alpha val="40000"/>
                    </a:schemeClr>
                  </a:outerShdw>
                </a:effectLst>
              </a:rPr>
              <a:t/>
            </a:r>
            <a:br>
              <a:rPr lang="en-US" sz="7600" dirty="0">
                <a:ln w="0"/>
                <a:solidFill>
                  <a:schemeClr val="tx1"/>
                </a:solidFill>
                <a:effectLst>
                  <a:glow rad="228600">
                    <a:srgbClr val="000000"/>
                  </a:glow>
                  <a:outerShdw blurRad="38100" dist="19050" dir="2700000" algn="tl" rotWithShape="0">
                    <a:schemeClr val="dk1">
                      <a:alpha val="40000"/>
                    </a:schemeClr>
                  </a:outerShdw>
                </a:effectLst>
              </a:rPr>
            </a:br>
            <a:r>
              <a:rPr lang="en-US" sz="7600" dirty="0" smtClean="0">
                <a:ln w="0"/>
                <a:solidFill>
                  <a:schemeClr val="tx1"/>
                </a:solidFill>
                <a:effectLst>
                  <a:glow rad="228600">
                    <a:srgbClr val="000000"/>
                  </a:glow>
                  <a:outerShdw blurRad="38100" dist="19050" dir="2700000" algn="tl" rotWithShape="0">
                    <a:schemeClr val="dk1">
                      <a:alpha val="40000"/>
                    </a:schemeClr>
                  </a:outerShdw>
                </a:effectLst>
              </a:rPr>
              <a:t/>
            </a:r>
            <a:br>
              <a:rPr lang="en-US" sz="7600" dirty="0" smtClean="0">
                <a:ln w="0"/>
                <a:solidFill>
                  <a:schemeClr val="tx1"/>
                </a:solidFill>
                <a:effectLst>
                  <a:glow rad="228600">
                    <a:srgbClr val="000000"/>
                  </a:glow>
                  <a:outerShdw blurRad="38100" dist="19050" dir="2700000" algn="tl" rotWithShape="0">
                    <a:schemeClr val="dk1">
                      <a:alpha val="40000"/>
                    </a:schemeClr>
                  </a:outerShdw>
                </a:effectLst>
              </a:rPr>
            </a:br>
            <a:r>
              <a:rPr lang="en-US" sz="7600" dirty="0" smtClean="0">
                <a:ln w="0"/>
                <a:solidFill>
                  <a:schemeClr val="tx1"/>
                </a:solidFill>
                <a:effectLst>
                  <a:glow rad="228600">
                    <a:srgbClr val="000000"/>
                  </a:glow>
                  <a:outerShdw blurRad="38100" dist="19050" dir="2700000" algn="tl" rotWithShape="0">
                    <a:schemeClr val="dk1">
                      <a:alpha val="40000"/>
                    </a:schemeClr>
                  </a:outerShdw>
                </a:effectLst>
              </a:rPr>
              <a:t/>
            </a:r>
            <a:br>
              <a:rPr lang="en-US" sz="7600" dirty="0" smtClean="0">
                <a:ln w="0"/>
                <a:solidFill>
                  <a:schemeClr val="tx1"/>
                </a:solidFill>
                <a:effectLst>
                  <a:glow rad="228600">
                    <a:srgbClr val="000000"/>
                  </a:glow>
                  <a:outerShdw blurRad="38100" dist="19050" dir="2700000" algn="tl" rotWithShape="0">
                    <a:schemeClr val="dk1">
                      <a:alpha val="40000"/>
                    </a:schemeClr>
                  </a:outerShdw>
                </a:effectLst>
              </a:rPr>
            </a:br>
            <a:r>
              <a:rPr lang="en-US" sz="7600" dirty="0" smtClean="0">
                <a:ln w="0"/>
                <a:solidFill>
                  <a:schemeClr val="tx1"/>
                </a:solidFill>
                <a:effectLst>
                  <a:glow rad="228600">
                    <a:srgbClr val="000000"/>
                  </a:glow>
                  <a:outerShdw blurRad="38100" dist="19050" dir="2700000" algn="tl" rotWithShape="0">
                    <a:schemeClr val="dk1">
                      <a:alpha val="40000"/>
                    </a:schemeClr>
                  </a:outerShdw>
                </a:effectLst>
              </a:rPr>
              <a:t/>
            </a:r>
            <a:br>
              <a:rPr lang="en-US" sz="7600" dirty="0" smtClean="0">
                <a:ln w="0"/>
                <a:solidFill>
                  <a:schemeClr val="tx1"/>
                </a:solidFill>
                <a:effectLst>
                  <a:glow rad="228600">
                    <a:srgbClr val="000000"/>
                  </a:glow>
                  <a:outerShdw blurRad="38100" dist="19050" dir="2700000" algn="tl" rotWithShape="0">
                    <a:schemeClr val="dk1">
                      <a:alpha val="40000"/>
                    </a:schemeClr>
                  </a:outerShdw>
                </a:effectLst>
              </a:rPr>
            </a:br>
            <a:r>
              <a:rPr lang="en-US" sz="7600" dirty="0" smtClean="0">
                <a:ln w="0"/>
                <a:solidFill>
                  <a:schemeClr val="tx1"/>
                </a:solidFill>
                <a:effectLst>
                  <a:glow rad="228600">
                    <a:srgbClr val="000000"/>
                  </a:glow>
                  <a:outerShdw blurRad="38100" dist="19050" dir="2700000" algn="tl" rotWithShape="0">
                    <a:schemeClr val="dk1">
                      <a:alpha val="40000"/>
                    </a:schemeClr>
                  </a:outerShdw>
                </a:effectLst>
              </a:rPr>
              <a:t>Understanding Revelation</a:t>
            </a:r>
            <a:r>
              <a:rPr lang="en-US" sz="8800" dirty="0" smtClean="0">
                <a:ln w="0"/>
                <a:solidFill>
                  <a:schemeClr val="tx1"/>
                </a:solidFill>
                <a:effectLst>
                  <a:glow rad="228600">
                    <a:srgbClr val="000000"/>
                  </a:glow>
                  <a:outerShdw blurRad="38100" dist="19050" dir="2700000" algn="tl" rotWithShape="0">
                    <a:schemeClr val="dk1">
                      <a:alpha val="40000"/>
                    </a:schemeClr>
                  </a:outerShdw>
                </a:effectLst>
              </a:rPr>
              <a:t/>
            </a:r>
            <a:br>
              <a:rPr lang="en-US" sz="8800" dirty="0" smtClean="0">
                <a:ln w="0"/>
                <a:solidFill>
                  <a:schemeClr val="tx1"/>
                </a:solidFill>
                <a:effectLst>
                  <a:glow rad="228600">
                    <a:srgbClr val="000000"/>
                  </a:glow>
                  <a:outerShdw blurRad="38100" dist="19050" dir="2700000" algn="tl" rotWithShape="0">
                    <a:schemeClr val="dk1">
                      <a:alpha val="40000"/>
                    </a:schemeClr>
                  </a:outerShdw>
                </a:effectLst>
              </a:rPr>
            </a:br>
            <a:r>
              <a:rPr lang="en-US" sz="3600" dirty="0" smtClean="0">
                <a:ln w="0"/>
                <a:solidFill>
                  <a:schemeClr val="tx1"/>
                </a:solidFill>
                <a:effectLst>
                  <a:glow rad="228600">
                    <a:srgbClr val="000000"/>
                  </a:glow>
                  <a:outerShdw blurRad="38100" dist="19050" dir="2700000" algn="tl" rotWithShape="0">
                    <a:schemeClr val="dk1">
                      <a:alpha val="40000"/>
                    </a:schemeClr>
                  </a:outerShdw>
                </a:effectLst>
              </a:rPr>
              <a:t>(Pt </a:t>
            </a:r>
            <a:r>
              <a:rPr lang="en-US" sz="3600" dirty="0" smtClean="0">
                <a:ln w="0"/>
                <a:solidFill>
                  <a:schemeClr val="tx1"/>
                </a:solidFill>
                <a:effectLst>
                  <a:glow rad="228600">
                    <a:srgbClr val="000000"/>
                  </a:glow>
                  <a:outerShdw blurRad="38100" dist="19050" dir="2700000" algn="tl" rotWithShape="0">
                    <a:schemeClr val="dk1">
                      <a:alpha val="40000"/>
                    </a:schemeClr>
                  </a:outerShdw>
                </a:effectLst>
              </a:rPr>
              <a:t>3)</a:t>
            </a:r>
            <a:endParaRPr lang="en-US" sz="3600" dirty="0">
              <a:ln w="0"/>
              <a:solidFill>
                <a:schemeClr val="tx1"/>
              </a:solidFill>
              <a:effectLst>
                <a:glow rad="228600">
                  <a:srgbClr val="000000"/>
                </a:glow>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1316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
            <a:ext cx="11582400" cy="1600201"/>
          </a:xfrm>
        </p:spPr>
        <p:txBody>
          <a:bodyPr>
            <a:normAutofit/>
          </a:bodyPr>
          <a:lstStyle/>
          <a:p>
            <a:pPr algn="l"/>
            <a:r>
              <a:rPr lang="en-US" sz="6600" dirty="0"/>
              <a:t>How the Saints Reign With Christ</a:t>
            </a:r>
          </a:p>
        </p:txBody>
      </p:sp>
      <p:sp>
        <p:nvSpPr>
          <p:cNvPr id="3" name="Content Placeholder 2"/>
          <p:cNvSpPr>
            <a:spLocks noGrp="1"/>
          </p:cNvSpPr>
          <p:nvPr>
            <p:ph idx="1"/>
          </p:nvPr>
        </p:nvSpPr>
        <p:spPr>
          <a:xfrm>
            <a:off x="304800" y="1828800"/>
            <a:ext cx="11353800" cy="4876800"/>
          </a:xfrm>
        </p:spPr>
        <p:txBody>
          <a:bodyPr>
            <a:normAutofit/>
          </a:bodyPr>
          <a:lstStyle/>
          <a:p>
            <a:pPr marL="0" indent="0" algn="just">
              <a:buNone/>
            </a:pPr>
            <a:r>
              <a:rPr lang="en-US" sz="4000" i="1" dirty="0"/>
              <a:t>And from Jesus Christ, the faithful witness, the firstborn from the dead, and the ruler over the kings of the earth. To Him who loved us and washed us from our sins in His own blood, and </a:t>
            </a:r>
            <a:r>
              <a:rPr lang="en-US" sz="4000" i="1" dirty="0">
                <a:solidFill>
                  <a:srgbClr val="FFFF00"/>
                </a:solidFill>
              </a:rPr>
              <a:t>has made us kings and priests to His God and Father</a:t>
            </a:r>
            <a:r>
              <a:rPr lang="en-US" sz="4000" i="1" dirty="0"/>
              <a:t>, to Him be glory and dominion forever and ever. </a:t>
            </a:r>
            <a:r>
              <a:rPr lang="en-US" sz="4000" i="1" dirty="0"/>
              <a:t>Amen</a:t>
            </a:r>
            <a:r>
              <a:rPr lang="en-US" sz="4000" dirty="0"/>
              <a:t>. 								</a:t>
            </a:r>
            <a:r>
              <a:rPr lang="en-US" sz="4000" dirty="0" smtClean="0"/>
              <a:t>			Revelation </a:t>
            </a:r>
            <a:r>
              <a:rPr lang="en-US" sz="4000" dirty="0"/>
              <a:t>1:5-6 </a:t>
            </a:r>
            <a:r>
              <a:rPr lang="en-US" sz="4000" dirty="0"/>
              <a:t>(NKJV)</a:t>
            </a:r>
          </a:p>
        </p:txBody>
      </p:sp>
      <p:sp>
        <p:nvSpPr>
          <p:cNvPr id="4" name="Rounded Rectangle 3"/>
          <p:cNvSpPr/>
          <p:nvPr/>
        </p:nvSpPr>
        <p:spPr>
          <a:xfrm>
            <a:off x="381000" y="5791200"/>
            <a:ext cx="11277600" cy="838200"/>
          </a:xfrm>
          <a:prstGeom prst="roundRect">
            <a:avLst/>
          </a:prstGeom>
          <a:solidFill>
            <a:srgbClr val="38185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4000" dirty="0"/>
              <a:t>“Kings and priests” = </a:t>
            </a:r>
            <a:r>
              <a:rPr lang="en-US" sz="4000" i="1" dirty="0" err="1"/>
              <a:t>basileus</a:t>
            </a:r>
            <a:r>
              <a:rPr lang="en-US" sz="4000" dirty="0"/>
              <a:t> and </a:t>
            </a:r>
            <a:r>
              <a:rPr lang="en-US" sz="4000" i="1" dirty="0" err="1"/>
              <a:t>hiereus</a:t>
            </a:r>
            <a:r>
              <a:rPr lang="en-US" sz="4000" i="1" dirty="0"/>
              <a:t> </a:t>
            </a:r>
          </a:p>
        </p:txBody>
      </p:sp>
    </p:spTree>
    <p:extLst>
      <p:ext uri="{BB962C8B-B14F-4D97-AF65-F5344CB8AC3E}">
        <p14:creationId xmlns:p14="http://schemas.microsoft.com/office/powerpoint/2010/main" val="2061340894"/>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
            <a:ext cx="11582400" cy="1600201"/>
          </a:xfrm>
        </p:spPr>
        <p:txBody>
          <a:bodyPr>
            <a:normAutofit/>
          </a:bodyPr>
          <a:lstStyle/>
          <a:p>
            <a:pPr algn="l"/>
            <a:r>
              <a:rPr lang="en-US" sz="6600" dirty="0"/>
              <a:t>How the Saints Reign With Christ</a:t>
            </a:r>
          </a:p>
        </p:txBody>
      </p:sp>
      <p:sp>
        <p:nvSpPr>
          <p:cNvPr id="3" name="Content Placeholder 2"/>
          <p:cNvSpPr>
            <a:spLocks noGrp="1"/>
          </p:cNvSpPr>
          <p:nvPr>
            <p:ph idx="1"/>
          </p:nvPr>
        </p:nvSpPr>
        <p:spPr>
          <a:xfrm>
            <a:off x="304800" y="1828800"/>
            <a:ext cx="11353800" cy="4876800"/>
          </a:xfrm>
        </p:spPr>
        <p:txBody>
          <a:bodyPr>
            <a:normAutofit/>
          </a:bodyPr>
          <a:lstStyle/>
          <a:p>
            <a:pPr marL="0" indent="0" algn="just">
              <a:buNone/>
            </a:pPr>
            <a:r>
              <a:rPr lang="en-US" sz="4000" i="1" dirty="0"/>
              <a:t>But you are a chosen generation, a </a:t>
            </a:r>
            <a:r>
              <a:rPr lang="en-US" sz="4000" i="1" dirty="0">
                <a:solidFill>
                  <a:srgbClr val="FFFF00"/>
                </a:solidFill>
              </a:rPr>
              <a:t>royal priesthood</a:t>
            </a:r>
            <a:r>
              <a:rPr lang="en-US" sz="4000" i="1" dirty="0"/>
              <a:t>, a holy nation, His own special people, that you may proclaim the praises of Him who called you out of darkness into His marvelous light</a:t>
            </a:r>
            <a:r>
              <a:rPr lang="en-US" sz="4000" dirty="0"/>
              <a:t>;								</a:t>
            </a:r>
            <a:r>
              <a:rPr lang="en-US" sz="4000" dirty="0"/>
              <a:t>			</a:t>
            </a:r>
            <a:r>
              <a:rPr lang="en-US" sz="4000" dirty="0"/>
              <a:t>		1 Peter 2:9 </a:t>
            </a:r>
          </a:p>
        </p:txBody>
      </p:sp>
      <p:sp>
        <p:nvSpPr>
          <p:cNvPr id="4" name="Rounded Rectangle 3"/>
          <p:cNvSpPr/>
          <p:nvPr/>
        </p:nvSpPr>
        <p:spPr>
          <a:xfrm>
            <a:off x="381000" y="5562600"/>
            <a:ext cx="11277600" cy="838200"/>
          </a:xfrm>
          <a:prstGeom prst="roundRect">
            <a:avLst/>
          </a:prstGeom>
          <a:solidFill>
            <a:srgbClr val="38185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4000" dirty="0"/>
              <a:t>“royal priesthood” = </a:t>
            </a:r>
            <a:r>
              <a:rPr lang="en-US" sz="4000" i="1" dirty="0" err="1"/>
              <a:t>basileus</a:t>
            </a:r>
            <a:r>
              <a:rPr lang="en-US" sz="4000" dirty="0"/>
              <a:t> </a:t>
            </a:r>
            <a:r>
              <a:rPr lang="en-US" sz="4000" i="1" dirty="0" err="1"/>
              <a:t>hieteuma</a:t>
            </a:r>
            <a:r>
              <a:rPr lang="en-US" sz="4000" i="1" dirty="0"/>
              <a:t> </a:t>
            </a:r>
          </a:p>
        </p:txBody>
      </p:sp>
    </p:spTree>
    <p:extLst>
      <p:ext uri="{BB962C8B-B14F-4D97-AF65-F5344CB8AC3E}">
        <p14:creationId xmlns:p14="http://schemas.microsoft.com/office/powerpoint/2010/main" val="4038036811"/>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
            <a:ext cx="11582400" cy="1600201"/>
          </a:xfrm>
        </p:spPr>
        <p:txBody>
          <a:bodyPr>
            <a:normAutofit/>
          </a:bodyPr>
          <a:lstStyle/>
          <a:p>
            <a:pPr algn="ctr"/>
            <a:r>
              <a:rPr lang="en-US" sz="8800" dirty="0"/>
              <a:t>Conclusion</a:t>
            </a:r>
            <a:endParaRPr lang="en-US" sz="8800" dirty="0"/>
          </a:p>
        </p:txBody>
      </p:sp>
      <p:sp>
        <p:nvSpPr>
          <p:cNvPr id="3" name="Content Placeholder 2"/>
          <p:cNvSpPr>
            <a:spLocks noGrp="1"/>
          </p:cNvSpPr>
          <p:nvPr>
            <p:ph idx="1"/>
          </p:nvPr>
        </p:nvSpPr>
        <p:spPr>
          <a:xfrm>
            <a:off x="304800" y="1828800"/>
            <a:ext cx="11658600" cy="4876800"/>
          </a:xfrm>
        </p:spPr>
        <p:txBody>
          <a:bodyPr>
            <a:normAutofit/>
          </a:bodyPr>
          <a:lstStyle/>
          <a:p>
            <a:pPr marL="0" indent="0" algn="just">
              <a:buNone/>
            </a:pPr>
            <a:r>
              <a:rPr lang="en-US" sz="4000" dirty="0"/>
              <a:t>The 1,000 years are described as Christians serving God</a:t>
            </a:r>
          </a:p>
          <a:p>
            <a:pPr marL="0" indent="0" algn="just">
              <a:buNone/>
            </a:pPr>
            <a:r>
              <a:rPr lang="en-US" sz="4000" dirty="0"/>
              <a:t>	In King-Priest Service</a:t>
            </a:r>
          </a:p>
          <a:p>
            <a:pPr marL="0" indent="0" algn="just">
              <a:buNone/>
            </a:pPr>
            <a:r>
              <a:rPr lang="en-US" sz="4000" dirty="0"/>
              <a:t>Christians serve God in Christ in that way now:</a:t>
            </a:r>
          </a:p>
          <a:p>
            <a:pPr marL="0" indent="0" algn="just">
              <a:buNone/>
            </a:pPr>
            <a:r>
              <a:rPr lang="en-US" sz="3800" i="1" dirty="0"/>
              <a:t>Therefore I urge you, brethren, by the mercies of God, to present your bodies a living and holy sacrifice, acceptable to God, which is your spiritual service of worship</a:t>
            </a:r>
            <a:r>
              <a:rPr lang="en-US" sz="3800" dirty="0"/>
              <a:t>. 				</a:t>
            </a:r>
            <a:r>
              <a:rPr lang="en-US" sz="3800" dirty="0"/>
              <a:t>		</a:t>
            </a:r>
            <a:r>
              <a:rPr lang="en-US" sz="3800" dirty="0"/>
              <a:t>				Romans 12:1</a:t>
            </a:r>
          </a:p>
        </p:txBody>
      </p:sp>
    </p:spTree>
    <p:extLst>
      <p:ext uri="{BB962C8B-B14F-4D97-AF65-F5344CB8AC3E}">
        <p14:creationId xmlns:p14="http://schemas.microsoft.com/office/powerpoint/2010/main" val="3597812762"/>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
            <a:ext cx="11582400" cy="1600201"/>
          </a:xfrm>
        </p:spPr>
        <p:txBody>
          <a:bodyPr>
            <a:normAutofit/>
          </a:bodyPr>
          <a:lstStyle/>
          <a:p>
            <a:pPr algn="l"/>
            <a:r>
              <a:rPr lang="en-US" sz="6600" dirty="0"/>
              <a:t>What Will End the 1,000 Years?</a:t>
            </a:r>
          </a:p>
        </p:txBody>
      </p:sp>
      <p:sp>
        <p:nvSpPr>
          <p:cNvPr id="3" name="Content Placeholder 2"/>
          <p:cNvSpPr>
            <a:spLocks noGrp="1"/>
          </p:cNvSpPr>
          <p:nvPr>
            <p:ph idx="1"/>
          </p:nvPr>
        </p:nvSpPr>
        <p:spPr>
          <a:xfrm>
            <a:off x="304801" y="1828800"/>
            <a:ext cx="11379199" cy="5029200"/>
          </a:xfrm>
        </p:spPr>
        <p:txBody>
          <a:bodyPr>
            <a:normAutofit fontScale="92500"/>
          </a:bodyPr>
          <a:lstStyle/>
          <a:p>
            <a:pPr marL="0" indent="0" algn="just">
              <a:buNone/>
            </a:pPr>
            <a:r>
              <a:rPr lang="en-US" sz="4267" i="1" dirty="0"/>
              <a:t>And I saw the dead, small and great, standing before God, and books were opened. And another book was opened, which is the Book of Life. And the dead were judged according to their works, by the things which were written in the books. The sea gave up the dead who were in it, and </a:t>
            </a:r>
            <a:r>
              <a:rPr lang="en-US" sz="4267" i="1" dirty="0">
                <a:solidFill>
                  <a:srgbClr val="FFFF00"/>
                </a:solidFill>
              </a:rPr>
              <a:t>Death and Hades delivered up the dead </a:t>
            </a:r>
            <a:r>
              <a:rPr lang="en-US" sz="4267" i="1" dirty="0"/>
              <a:t>who were in them. And </a:t>
            </a:r>
            <a:r>
              <a:rPr lang="en-US" sz="4267" i="1" dirty="0">
                <a:solidFill>
                  <a:srgbClr val="FFFF00"/>
                </a:solidFill>
              </a:rPr>
              <a:t>they were judged, each one according to his works</a:t>
            </a:r>
            <a:r>
              <a:rPr lang="en-US" sz="4267" dirty="0"/>
              <a:t>. 	</a:t>
            </a:r>
            <a:r>
              <a:rPr lang="en-US" sz="3700" dirty="0"/>
              <a:t>									</a:t>
            </a:r>
            <a:r>
              <a:rPr lang="en-US" sz="3700" dirty="0"/>
              <a:t>			Revelation </a:t>
            </a:r>
            <a:r>
              <a:rPr lang="en-US" sz="3700" dirty="0"/>
              <a:t>20:12-13</a:t>
            </a:r>
          </a:p>
        </p:txBody>
      </p:sp>
    </p:spTree>
    <p:extLst>
      <p:ext uri="{BB962C8B-B14F-4D97-AF65-F5344CB8AC3E}">
        <p14:creationId xmlns:p14="http://schemas.microsoft.com/office/powerpoint/2010/main" val="454172044"/>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
            <a:ext cx="11582400" cy="1600201"/>
          </a:xfrm>
        </p:spPr>
        <p:txBody>
          <a:bodyPr>
            <a:normAutofit/>
          </a:bodyPr>
          <a:lstStyle/>
          <a:p>
            <a:pPr algn="l"/>
            <a:r>
              <a:rPr lang="en-US" sz="6600" dirty="0"/>
              <a:t>What Will End the 1,000 Years?</a:t>
            </a:r>
          </a:p>
        </p:txBody>
      </p:sp>
      <p:sp>
        <p:nvSpPr>
          <p:cNvPr id="3" name="Content Placeholder 2"/>
          <p:cNvSpPr>
            <a:spLocks noGrp="1"/>
          </p:cNvSpPr>
          <p:nvPr>
            <p:ph idx="1"/>
          </p:nvPr>
        </p:nvSpPr>
        <p:spPr>
          <a:xfrm>
            <a:off x="406401" y="1828800"/>
            <a:ext cx="11379199" cy="5029200"/>
          </a:xfrm>
        </p:spPr>
        <p:txBody>
          <a:bodyPr>
            <a:normAutofit/>
          </a:bodyPr>
          <a:lstStyle/>
          <a:p>
            <a:pPr marL="0" indent="0" algn="just">
              <a:buNone/>
            </a:pPr>
            <a:r>
              <a:rPr lang="en-US" sz="4267" i="1" dirty="0"/>
              <a:t>Then comes the end, when He delivers the kingdom to God the Father, when He puts an end to all rule and all authority and power. For He must reign till He has put all enemies under His feet. </a:t>
            </a:r>
            <a:r>
              <a:rPr lang="en-US" sz="4267" i="1" dirty="0"/>
              <a:t>The last enemy that will be destroyed is death</a:t>
            </a:r>
            <a:r>
              <a:rPr lang="en-US" sz="4267" dirty="0"/>
              <a:t>. 							</a:t>
            </a:r>
            <a:r>
              <a:rPr lang="en-US" sz="4267" dirty="0"/>
              <a:t>	</a:t>
            </a:r>
            <a:r>
              <a:rPr lang="en-US" sz="4267" dirty="0"/>
              <a:t>1 </a:t>
            </a:r>
            <a:r>
              <a:rPr lang="en-US" sz="4267" dirty="0"/>
              <a:t>Corinthians 15:24-26 </a:t>
            </a:r>
          </a:p>
        </p:txBody>
      </p:sp>
    </p:spTree>
    <p:extLst>
      <p:ext uri="{BB962C8B-B14F-4D97-AF65-F5344CB8AC3E}">
        <p14:creationId xmlns:p14="http://schemas.microsoft.com/office/powerpoint/2010/main" val="394571798"/>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
            <a:ext cx="11582400" cy="1600201"/>
          </a:xfrm>
        </p:spPr>
        <p:txBody>
          <a:bodyPr>
            <a:normAutofit/>
          </a:bodyPr>
          <a:lstStyle/>
          <a:p>
            <a:pPr algn="l"/>
            <a:r>
              <a:rPr lang="en-US" sz="6600" dirty="0"/>
              <a:t>Why is it Called 1,000 Years?</a:t>
            </a:r>
          </a:p>
        </p:txBody>
      </p:sp>
      <p:sp>
        <p:nvSpPr>
          <p:cNvPr id="3" name="Content Placeholder 2"/>
          <p:cNvSpPr>
            <a:spLocks noGrp="1"/>
          </p:cNvSpPr>
          <p:nvPr>
            <p:ph idx="1"/>
          </p:nvPr>
        </p:nvSpPr>
        <p:spPr>
          <a:xfrm>
            <a:off x="647701" y="1828800"/>
            <a:ext cx="10782300" cy="5029200"/>
          </a:xfrm>
        </p:spPr>
        <p:txBody>
          <a:bodyPr>
            <a:normAutofit/>
          </a:bodyPr>
          <a:lstStyle/>
          <a:p>
            <a:pPr marL="0" indent="0" algn="just">
              <a:buNone/>
            </a:pPr>
            <a:r>
              <a:rPr lang="en-US" sz="4267" dirty="0"/>
              <a:t>2 Peter 3:8-12</a:t>
            </a:r>
          </a:p>
          <a:p>
            <a:pPr marL="0" indent="0" algn="just">
              <a:buNone/>
            </a:pPr>
            <a:endParaRPr lang="en-US" sz="4267" dirty="0"/>
          </a:p>
          <a:p>
            <a:pPr marL="0" indent="0" algn="just">
              <a:buNone/>
            </a:pPr>
            <a:r>
              <a:rPr lang="en-US" sz="4267" dirty="0"/>
              <a:t>1,000 years is not an actual measurement</a:t>
            </a:r>
          </a:p>
          <a:p>
            <a:pPr marL="0" indent="0" algn="just">
              <a:buNone/>
            </a:pPr>
            <a:endParaRPr lang="en-US" sz="4267" dirty="0"/>
          </a:p>
          <a:p>
            <a:pPr marL="0" indent="0" algn="just">
              <a:buNone/>
            </a:pPr>
            <a:r>
              <a:rPr lang="en-US" sz="4267" dirty="0"/>
              <a:t>It represents a great amount of time</a:t>
            </a:r>
          </a:p>
        </p:txBody>
      </p:sp>
    </p:spTree>
    <p:extLst>
      <p:ext uri="{BB962C8B-B14F-4D97-AF65-F5344CB8AC3E}">
        <p14:creationId xmlns:p14="http://schemas.microsoft.com/office/powerpoint/2010/main" val="1657903914"/>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203200" y="1600200"/>
            <a:ext cx="11946467" cy="5257800"/>
          </a:xfrm>
        </p:spPr>
        <p:txBody>
          <a:bodyPr>
            <a:noAutofit/>
          </a:bodyPr>
          <a:lstStyle/>
          <a:p>
            <a:pPr marL="0" indent="0" algn="just">
              <a:buNone/>
            </a:pPr>
            <a:r>
              <a:rPr lang="en-US" sz="4800" dirty="0"/>
              <a:t>The Bride of Christ</a:t>
            </a:r>
          </a:p>
          <a:p>
            <a:pPr marL="0" indent="0" algn="just">
              <a:buNone/>
            </a:pPr>
            <a:r>
              <a:rPr lang="en-US" sz="4800" dirty="0"/>
              <a:t>	</a:t>
            </a:r>
            <a:r>
              <a:rPr lang="en-US" sz="4800" dirty="0"/>
              <a:t>The ones who overcome all things</a:t>
            </a:r>
          </a:p>
          <a:p>
            <a:pPr marL="0" indent="0" algn="just">
              <a:buNone/>
            </a:pPr>
            <a:r>
              <a:rPr lang="en-US" sz="4800" dirty="0"/>
              <a:t>	</a:t>
            </a:r>
            <a:r>
              <a:rPr lang="en-US" sz="4800" dirty="0"/>
              <a:t>The ones who are not found guilty</a:t>
            </a:r>
          </a:p>
          <a:p>
            <a:pPr marL="0" indent="0" algn="just">
              <a:buNone/>
            </a:pPr>
            <a:r>
              <a:rPr lang="en-US" sz="4800" dirty="0"/>
              <a:t>The Holy Mountain and Holy Jerusalem</a:t>
            </a:r>
          </a:p>
          <a:p>
            <a:pPr marL="0" indent="0" algn="just">
              <a:buNone/>
            </a:pPr>
            <a:r>
              <a:rPr lang="en-US" sz="4800" dirty="0"/>
              <a:t>	</a:t>
            </a:r>
            <a:r>
              <a:rPr lang="en-US" sz="4800" dirty="0"/>
              <a:t>Founded on the Apostles and Christ </a:t>
            </a:r>
          </a:p>
          <a:p>
            <a:pPr marL="0" indent="0" algn="just">
              <a:buNone/>
            </a:pPr>
            <a:r>
              <a:rPr lang="en-US" sz="4800" dirty="0"/>
              <a:t>	</a:t>
            </a:r>
            <a:r>
              <a:rPr lang="en-US" sz="4800" dirty="0"/>
              <a:t>	Ephesians 2:19-20</a:t>
            </a:r>
          </a:p>
        </p:txBody>
      </p:sp>
      <p:sp>
        <p:nvSpPr>
          <p:cNvPr id="5" name="Rectangle 2"/>
          <p:cNvSpPr>
            <a:spLocks noGrp="1" noRot="1" noChangeArrowheads="1"/>
          </p:cNvSpPr>
          <p:nvPr>
            <p:ph type="title"/>
          </p:nvPr>
        </p:nvSpPr>
        <p:spPr>
          <a:xfrm>
            <a:off x="12700" y="30480"/>
            <a:ext cx="12192000" cy="1366520"/>
          </a:xfrm>
        </p:spPr>
        <p:txBody>
          <a:bodyPr>
            <a:noAutofit/>
          </a:bodyPr>
          <a:lstStyle/>
          <a:p>
            <a:pPr algn="ctr" eaLnBrk="1" hangingPunct="1">
              <a:defRPr/>
            </a:pPr>
            <a:r>
              <a:rPr lang="en-US" sz="9600" dirty="0">
                <a:effectLst>
                  <a:glow rad="228600">
                    <a:srgbClr val="030400"/>
                  </a:glow>
                  <a:outerShdw blurRad="50800" dist="63500" dir="2700000" algn="tl" rotWithShape="0">
                    <a:srgbClr val="000000">
                      <a:alpha val="48000"/>
                    </a:srgbClr>
                  </a:outerShdw>
                </a:effectLst>
                <a:latin typeface="+mn-lt"/>
              </a:rPr>
              <a:t>Revelation 21</a:t>
            </a:r>
            <a:endParaRPr lang="en-US" sz="96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50878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fade">
                                      <p:cBhvr>
                                        <p:cTn id="7" dur="500"/>
                                        <p:tgtEl>
                                          <p:spTgt spid="307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5">
                                            <p:txEl>
                                              <p:pRg st="2" end="2"/>
                                            </p:txEl>
                                          </p:spTgt>
                                        </p:tgtEl>
                                        <p:attrNameLst>
                                          <p:attrName>style.visibility</p:attrName>
                                        </p:attrNameLst>
                                      </p:cBhvr>
                                      <p:to>
                                        <p:strVal val="visible"/>
                                      </p:to>
                                    </p:set>
                                    <p:animEffect transition="in" filter="fade">
                                      <p:cBhvr>
                                        <p:cTn id="10" dur="500"/>
                                        <p:tgtEl>
                                          <p:spTgt spid="307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5">
                                            <p:txEl>
                                              <p:pRg st="4" end="4"/>
                                            </p:txEl>
                                          </p:spTgt>
                                        </p:tgtEl>
                                        <p:attrNameLst>
                                          <p:attrName>style.visibility</p:attrName>
                                        </p:attrNameLst>
                                      </p:cBhvr>
                                      <p:to>
                                        <p:strVal val="visible"/>
                                      </p:to>
                                    </p:set>
                                    <p:animEffect transition="in" filter="fade">
                                      <p:cBhvr>
                                        <p:cTn id="15" dur="500"/>
                                        <p:tgtEl>
                                          <p:spTgt spid="3075">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075">
                                            <p:txEl>
                                              <p:pRg st="5" end="5"/>
                                            </p:txEl>
                                          </p:spTgt>
                                        </p:tgtEl>
                                        <p:attrNameLst>
                                          <p:attrName>style.visibility</p:attrName>
                                        </p:attrNameLst>
                                      </p:cBhvr>
                                      <p:to>
                                        <p:strVal val="visible"/>
                                      </p:to>
                                    </p:set>
                                    <p:animEffect transition="in" filter="fade">
                                      <p:cBhvr>
                                        <p:cTn id="18" dur="500"/>
                                        <p:tgtEl>
                                          <p:spTgt spid="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203200" y="1600200"/>
            <a:ext cx="11684000" cy="5257800"/>
          </a:xfrm>
        </p:spPr>
        <p:txBody>
          <a:bodyPr>
            <a:noAutofit/>
          </a:bodyPr>
          <a:lstStyle/>
          <a:p>
            <a:pPr marL="0" indent="0" algn="just">
              <a:buNone/>
            </a:pPr>
            <a:r>
              <a:rPr lang="en-US" sz="4800" dirty="0"/>
              <a:t>The River of Life</a:t>
            </a:r>
          </a:p>
          <a:p>
            <a:pPr marL="0" indent="0" algn="just">
              <a:buNone/>
            </a:pPr>
            <a:r>
              <a:rPr lang="en-US" sz="4533" i="1" dirty="0"/>
              <a:t>Then </a:t>
            </a:r>
            <a:r>
              <a:rPr lang="en-US" sz="4533" i="1" dirty="0"/>
              <a:t>he brought me back to the door of the temple; and there was water, flowing from under the threshold of the temple toward the east, for the front of the temple faced east; the water was flowing from under the right side of the temple, south of the altar</a:t>
            </a:r>
            <a:r>
              <a:rPr lang="en-US" sz="4533" dirty="0"/>
              <a:t>. 																Ezekiel 47:1</a:t>
            </a:r>
          </a:p>
        </p:txBody>
      </p:sp>
      <p:sp>
        <p:nvSpPr>
          <p:cNvPr id="5" name="Rectangle 2"/>
          <p:cNvSpPr>
            <a:spLocks noGrp="1" noRot="1" noChangeArrowheads="1"/>
          </p:cNvSpPr>
          <p:nvPr>
            <p:ph type="title"/>
          </p:nvPr>
        </p:nvSpPr>
        <p:spPr>
          <a:xfrm>
            <a:off x="12700" y="30480"/>
            <a:ext cx="12192000" cy="1366520"/>
          </a:xfrm>
        </p:spPr>
        <p:txBody>
          <a:bodyPr>
            <a:noAutofit/>
          </a:bodyPr>
          <a:lstStyle/>
          <a:p>
            <a:pPr algn="ctr" eaLnBrk="1" hangingPunct="1">
              <a:defRPr/>
            </a:pPr>
            <a:r>
              <a:rPr lang="en-US" sz="9600" dirty="0">
                <a:effectLst>
                  <a:glow rad="228600">
                    <a:srgbClr val="030400"/>
                  </a:glow>
                  <a:outerShdw blurRad="50800" dist="63500" dir="2700000" algn="tl" rotWithShape="0">
                    <a:srgbClr val="000000">
                      <a:alpha val="48000"/>
                    </a:srgbClr>
                  </a:outerShdw>
                </a:effectLst>
                <a:latin typeface="+mn-lt"/>
              </a:rPr>
              <a:t>Revelation 22</a:t>
            </a:r>
            <a:endParaRPr lang="en-US" sz="96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311445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fade">
                                      <p:cBhvr>
                                        <p:cTn id="7" dur="500"/>
                                        <p:tgtEl>
                                          <p:spTgt spid="3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203200" y="1600200"/>
            <a:ext cx="11684000" cy="5257800"/>
          </a:xfrm>
        </p:spPr>
        <p:txBody>
          <a:bodyPr>
            <a:noAutofit/>
          </a:bodyPr>
          <a:lstStyle/>
          <a:p>
            <a:pPr marL="0" indent="0" algn="just">
              <a:buNone/>
            </a:pPr>
            <a:r>
              <a:rPr lang="en-US" sz="4800" dirty="0"/>
              <a:t>The River of Life</a:t>
            </a:r>
          </a:p>
          <a:p>
            <a:pPr marL="0" indent="0" algn="just">
              <a:buNone/>
            </a:pPr>
            <a:endParaRPr lang="en-US" sz="4800" dirty="0"/>
          </a:p>
          <a:p>
            <a:pPr marL="0" indent="0" algn="just">
              <a:buNone/>
            </a:pPr>
            <a:r>
              <a:rPr lang="en-US" sz="4800" dirty="0"/>
              <a:t>The Tree of Life</a:t>
            </a:r>
          </a:p>
          <a:p>
            <a:pPr marL="0" indent="0" algn="just">
              <a:buNone/>
            </a:pPr>
            <a:endParaRPr lang="en-US" sz="4800" dirty="0"/>
          </a:p>
          <a:p>
            <a:pPr marL="0" indent="0" algn="just">
              <a:buNone/>
            </a:pPr>
            <a:r>
              <a:rPr lang="en-US" sz="4800" dirty="0"/>
              <a:t>The Certification of the Covenant of Christ</a:t>
            </a:r>
            <a:endParaRPr lang="en-US" sz="4533" dirty="0"/>
          </a:p>
        </p:txBody>
      </p:sp>
      <p:sp>
        <p:nvSpPr>
          <p:cNvPr id="5" name="Rectangle 2"/>
          <p:cNvSpPr>
            <a:spLocks noGrp="1" noRot="1" noChangeArrowheads="1"/>
          </p:cNvSpPr>
          <p:nvPr>
            <p:ph type="title"/>
          </p:nvPr>
        </p:nvSpPr>
        <p:spPr>
          <a:xfrm>
            <a:off x="12700" y="30480"/>
            <a:ext cx="12192000" cy="1366520"/>
          </a:xfrm>
        </p:spPr>
        <p:txBody>
          <a:bodyPr>
            <a:noAutofit/>
          </a:bodyPr>
          <a:lstStyle/>
          <a:p>
            <a:pPr algn="ctr" eaLnBrk="1" hangingPunct="1">
              <a:defRPr/>
            </a:pPr>
            <a:r>
              <a:rPr lang="en-US" sz="9600" dirty="0">
                <a:effectLst>
                  <a:glow rad="228600">
                    <a:srgbClr val="030400"/>
                  </a:glow>
                  <a:outerShdw blurRad="50800" dist="63500" dir="2700000" algn="tl" rotWithShape="0">
                    <a:srgbClr val="000000">
                      <a:alpha val="48000"/>
                    </a:srgbClr>
                  </a:outerShdw>
                </a:effectLst>
                <a:latin typeface="+mn-lt"/>
              </a:rPr>
              <a:t>Revelation 22</a:t>
            </a:r>
            <a:endParaRPr lang="en-US" sz="96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3130468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4" end="4"/>
                                            </p:txEl>
                                          </p:spTgt>
                                        </p:tgtEl>
                                        <p:attrNameLst>
                                          <p:attrName>style.visibility</p:attrName>
                                        </p:attrNameLst>
                                      </p:cBhvr>
                                      <p:to>
                                        <p:strVal val="visible"/>
                                      </p:to>
                                    </p:set>
                                    <p:animEffect transition="in" filter="fade">
                                      <p:cBhvr>
                                        <p:cTn id="7"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203199" y="1600200"/>
            <a:ext cx="12001500" cy="5257800"/>
          </a:xfrm>
        </p:spPr>
        <p:txBody>
          <a:bodyPr>
            <a:noAutofit/>
          </a:bodyPr>
          <a:lstStyle/>
          <a:p>
            <a:pPr marL="0" indent="0" algn="just">
              <a:buNone/>
            </a:pPr>
            <a:r>
              <a:rPr lang="en-US" sz="4800" dirty="0"/>
              <a:t>Revelation reminds us:</a:t>
            </a:r>
          </a:p>
          <a:p>
            <a:pPr marL="0" indent="0" algn="just">
              <a:buNone/>
            </a:pPr>
            <a:r>
              <a:rPr lang="en-US" sz="4800" dirty="0"/>
              <a:t>- Whatever happens, God is over all</a:t>
            </a:r>
          </a:p>
          <a:p>
            <a:pPr marL="0" indent="0" algn="just">
              <a:buNone/>
            </a:pPr>
            <a:r>
              <a:rPr lang="en-US" sz="4800" dirty="0"/>
              <a:t>	</a:t>
            </a:r>
            <a:r>
              <a:rPr lang="en-US" sz="4800" dirty="0"/>
              <a:t>In our lives – Philippians 4:6-7</a:t>
            </a:r>
          </a:p>
          <a:p>
            <a:pPr marL="0" indent="0" algn="just">
              <a:buNone/>
            </a:pPr>
            <a:r>
              <a:rPr lang="en-US" sz="4800" dirty="0"/>
              <a:t>	</a:t>
            </a:r>
            <a:r>
              <a:rPr lang="en-US" sz="4800" dirty="0"/>
              <a:t>In the church – 1 Corinthians 3:6-11</a:t>
            </a:r>
          </a:p>
          <a:p>
            <a:pPr marL="0" indent="0" algn="just">
              <a:buNone/>
            </a:pPr>
            <a:r>
              <a:rPr lang="en-US" sz="4800" dirty="0"/>
              <a:t>	</a:t>
            </a:r>
            <a:r>
              <a:rPr lang="en-US" sz="4800" dirty="0"/>
              <a:t>In our world – Romans 12:17-21</a:t>
            </a:r>
          </a:p>
          <a:p>
            <a:pPr marL="0" indent="0" algn="just">
              <a:buNone/>
            </a:pPr>
            <a:r>
              <a:rPr lang="en-US" sz="4800" dirty="0"/>
              <a:t>	</a:t>
            </a:r>
            <a:endParaRPr lang="en-US" sz="4800" dirty="0"/>
          </a:p>
        </p:txBody>
      </p:sp>
      <p:sp>
        <p:nvSpPr>
          <p:cNvPr id="5" name="Rectangle 2"/>
          <p:cNvSpPr>
            <a:spLocks noGrp="1" noRot="1" noChangeArrowheads="1"/>
          </p:cNvSpPr>
          <p:nvPr>
            <p:ph type="title"/>
          </p:nvPr>
        </p:nvSpPr>
        <p:spPr>
          <a:xfrm>
            <a:off x="12700" y="30480"/>
            <a:ext cx="12192000" cy="1366520"/>
          </a:xfrm>
        </p:spPr>
        <p:txBody>
          <a:bodyPr>
            <a:noAutofit/>
          </a:bodyPr>
          <a:lstStyle/>
          <a:p>
            <a:pPr algn="ctr" eaLnBrk="1" hangingPunct="1">
              <a:defRPr/>
            </a:pPr>
            <a:r>
              <a:rPr lang="en-US" sz="8000" dirty="0">
                <a:effectLst>
                  <a:glow rad="228600">
                    <a:srgbClr val="030400"/>
                  </a:glow>
                  <a:outerShdw blurRad="50800" dist="63500" dir="2700000" algn="tl" rotWithShape="0">
                    <a:srgbClr val="000000">
                      <a:alpha val="48000"/>
                    </a:srgbClr>
                  </a:outerShdw>
                </a:effectLst>
                <a:latin typeface="+mn-lt"/>
              </a:rPr>
              <a:t>Our Eternal Hope</a:t>
            </a:r>
            <a:endParaRPr lang="en-US" sz="80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244961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fade">
                                      <p:cBhvr>
                                        <p:cTn id="7" dur="500"/>
                                        <p:tgtEl>
                                          <p:spTgt spid="30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2" end="2"/>
                                            </p:txEl>
                                          </p:spTgt>
                                        </p:tgtEl>
                                        <p:attrNameLst>
                                          <p:attrName>style.visibility</p:attrName>
                                        </p:attrNameLst>
                                      </p:cBhvr>
                                      <p:to>
                                        <p:strVal val="visible"/>
                                      </p:to>
                                    </p:set>
                                    <p:animEffect transition="in" filter="fade">
                                      <p:cBhvr>
                                        <p:cTn id="12" dur="500"/>
                                        <p:tgtEl>
                                          <p:spTgt spid="30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xEl>
                                              <p:pRg st="3" end="3"/>
                                            </p:txEl>
                                          </p:spTgt>
                                        </p:tgtEl>
                                        <p:attrNameLst>
                                          <p:attrName>style.visibility</p:attrName>
                                        </p:attrNameLst>
                                      </p:cBhvr>
                                      <p:to>
                                        <p:strVal val="visible"/>
                                      </p:to>
                                    </p:set>
                                    <p:animEffect transition="in" filter="fade">
                                      <p:cBhvr>
                                        <p:cTn id="17" dur="500"/>
                                        <p:tgtEl>
                                          <p:spTgt spid="307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5">
                                            <p:txEl>
                                              <p:pRg st="4" end="4"/>
                                            </p:txEl>
                                          </p:spTgt>
                                        </p:tgtEl>
                                        <p:attrNameLst>
                                          <p:attrName>style.visibility</p:attrName>
                                        </p:attrNameLst>
                                      </p:cBhvr>
                                      <p:to>
                                        <p:strVal val="visible"/>
                                      </p:to>
                                    </p:set>
                                    <p:animEffect transition="in" filter="fade">
                                      <p:cBhvr>
                                        <p:cTn id="22"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203200" y="1600200"/>
            <a:ext cx="11946467" cy="5257800"/>
          </a:xfrm>
        </p:spPr>
        <p:txBody>
          <a:bodyPr>
            <a:noAutofit/>
          </a:bodyPr>
          <a:lstStyle/>
          <a:p>
            <a:pPr marL="0" indent="0" algn="just">
              <a:buNone/>
            </a:pPr>
            <a:r>
              <a:rPr lang="en-US" sz="4800" dirty="0"/>
              <a:t>Measuring the Temple – Ezekiel 40:3</a:t>
            </a:r>
          </a:p>
          <a:p>
            <a:pPr marL="0" indent="0" algn="just">
              <a:buNone/>
            </a:pPr>
            <a:r>
              <a:rPr lang="en-US" sz="4800" dirty="0"/>
              <a:t>Gentiles treading underfoot</a:t>
            </a:r>
            <a:r>
              <a:rPr lang="en-US" sz="4800" dirty="0"/>
              <a:t> </a:t>
            </a:r>
            <a:r>
              <a:rPr lang="en-US" sz="4800" dirty="0"/>
              <a:t> </a:t>
            </a:r>
          </a:p>
          <a:p>
            <a:pPr marL="0" indent="0" algn="just">
              <a:buNone/>
            </a:pPr>
            <a:r>
              <a:rPr lang="en-US" sz="4800" dirty="0"/>
              <a:t>	Outside the temple - Luke 21:24</a:t>
            </a:r>
          </a:p>
          <a:p>
            <a:pPr marL="0" indent="0" algn="just">
              <a:buNone/>
            </a:pPr>
            <a:r>
              <a:rPr lang="en-US" sz="4800" dirty="0"/>
              <a:t>The olive trees / two witnesses – Zechariah 4:3</a:t>
            </a:r>
          </a:p>
          <a:p>
            <a:pPr marL="0" indent="0" algn="just">
              <a:buNone/>
            </a:pPr>
            <a:r>
              <a:rPr lang="en-US" sz="4800" dirty="0"/>
              <a:t>	</a:t>
            </a:r>
            <a:r>
              <a:rPr lang="en-US" sz="4800" dirty="0" smtClean="0"/>
              <a:t>Turned water to blood – Moses (Law) </a:t>
            </a:r>
          </a:p>
          <a:p>
            <a:pPr marL="0" indent="0" algn="just">
              <a:buNone/>
            </a:pPr>
            <a:r>
              <a:rPr lang="en-US" sz="4800" dirty="0"/>
              <a:t>	</a:t>
            </a:r>
            <a:r>
              <a:rPr lang="en-US" sz="4800" dirty="0" smtClean="0"/>
              <a:t>Stopped the rain – Elijah (Prophets)</a:t>
            </a:r>
            <a:endParaRPr lang="en-US" sz="4800" dirty="0"/>
          </a:p>
        </p:txBody>
      </p:sp>
      <p:sp>
        <p:nvSpPr>
          <p:cNvPr id="5" name="Rectangle 2"/>
          <p:cNvSpPr>
            <a:spLocks noGrp="1" noRot="1" noChangeArrowheads="1"/>
          </p:cNvSpPr>
          <p:nvPr>
            <p:ph type="title"/>
          </p:nvPr>
        </p:nvSpPr>
        <p:spPr>
          <a:xfrm>
            <a:off x="12700" y="30480"/>
            <a:ext cx="12192000" cy="1366520"/>
          </a:xfrm>
        </p:spPr>
        <p:txBody>
          <a:bodyPr>
            <a:noAutofit/>
          </a:bodyPr>
          <a:lstStyle/>
          <a:p>
            <a:pPr algn="ctr" eaLnBrk="1" hangingPunct="1">
              <a:defRPr/>
            </a:pPr>
            <a:r>
              <a:rPr lang="en-US" sz="8800" dirty="0">
                <a:effectLst>
                  <a:glow rad="228600">
                    <a:srgbClr val="030400"/>
                  </a:glow>
                  <a:outerShdw blurRad="50800" dist="63500" dir="2700000" algn="tl" rotWithShape="0">
                    <a:srgbClr val="000000">
                      <a:alpha val="48000"/>
                    </a:srgbClr>
                  </a:outerShdw>
                </a:effectLst>
                <a:latin typeface="+mn-lt"/>
              </a:rPr>
              <a:t>A View of The Temple(11)</a:t>
            </a:r>
            <a:endParaRPr lang="en-US" sz="88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319367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500"/>
                                        <p:tgtEl>
                                          <p:spTgt spid="3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fade">
                                      <p:cBhvr>
                                        <p:cTn id="22" dur="500"/>
                                        <p:tgtEl>
                                          <p:spTgt spid="30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5">
                                            <p:txEl>
                                              <p:pRg st="4" end="4"/>
                                            </p:txEl>
                                          </p:spTgt>
                                        </p:tgtEl>
                                        <p:attrNameLst>
                                          <p:attrName>style.visibility</p:attrName>
                                        </p:attrNameLst>
                                      </p:cBhvr>
                                      <p:to>
                                        <p:strVal val="visible"/>
                                      </p:to>
                                    </p:set>
                                    <p:animEffect transition="in" filter="fade">
                                      <p:cBhvr>
                                        <p:cTn id="27" dur="500"/>
                                        <p:tgtEl>
                                          <p:spTgt spid="30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5">
                                            <p:txEl>
                                              <p:pRg st="5" end="5"/>
                                            </p:txEl>
                                          </p:spTgt>
                                        </p:tgtEl>
                                        <p:attrNameLst>
                                          <p:attrName>style.visibility</p:attrName>
                                        </p:attrNameLst>
                                      </p:cBhvr>
                                      <p:to>
                                        <p:strVal val="visible"/>
                                      </p:to>
                                    </p:set>
                                    <p:animEffect transition="in" filter="fade">
                                      <p:cBhvr>
                                        <p:cTn id="32" dur="500"/>
                                        <p:tgtEl>
                                          <p:spTgt spid="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203199" y="1600200"/>
            <a:ext cx="12001500" cy="5257800"/>
          </a:xfrm>
        </p:spPr>
        <p:txBody>
          <a:bodyPr>
            <a:noAutofit/>
          </a:bodyPr>
          <a:lstStyle/>
          <a:p>
            <a:pPr marL="0" indent="0" algn="just">
              <a:buNone/>
            </a:pPr>
            <a:r>
              <a:rPr lang="en-US" sz="4800" dirty="0"/>
              <a:t>Revelation reminds us:</a:t>
            </a:r>
          </a:p>
          <a:p>
            <a:pPr marL="0" indent="0" algn="just">
              <a:buNone/>
            </a:pPr>
            <a:r>
              <a:rPr lang="en-US" sz="4800" dirty="0"/>
              <a:t>- Whatever happens, God is over all</a:t>
            </a:r>
          </a:p>
          <a:p>
            <a:pPr algn="just">
              <a:buFontTx/>
              <a:buChar char="-"/>
            </a:pPr>
            <a:r>
              <a:rPr lang="en-US" sz="4800" dirty="0"/>
              <a:t> Whatever happens, we have a home</a:t>
            </a:r>
            <a:endParaRPr lang="en-US" sz="4800" dirty="0"/>
          </a:p>
          <a:p>
            <a:pPr marL="0" indent="0" algn="just">
              <a:buNone/>
            </a:pPr>
            <a:r>
              <a:rPr lang="en-US" sz="4800" dirty="0"/>
              <a:t>	Our hope of resurrection – Acts 24:15</a:t>
            </a:r>
          </a:p>
          <a:p>
            <a:pPr marL="0" indent="0" algn="just">
              <a:buNone/>
            </a:pPr>
            <a:r>
              <a:rPr lang="en-US" sz="4800" dirty="0"/>
              <a:t>	</a:t>
            </a:r>
            <a:r>
              <a:rPr lang="en-US" sz="4800" dirty="0"/>
              <a:t>Our hope of heaven – John 14:1-3</a:t>
            </a:r>
          </a:p>
        </p:txBody>
      </p:sp>
      <p:sp>
        <p:nvSpPr>
          <p:cNvPr id="5" name="Rectangle 2"/>
          <p:cNvSpPr>
            <a:spLocks noGrp="1" noRot="1" noChangeArrowheads="1"/>
          </p:cNvSpPr>
          <p:nvPr>
            <p:ph type="title"/>
          </p:nvPr>
        </p:nvSpPr>
        <p:spPr>
          <a:xfrm>
            <a:off x="12700" y="30480"/>
            <a:ext cx="12192000" cy="1366520"/>
          </a:xfrm>
        </p:spPr>
        <p:txBody>
          <a:bodyPr>
            <a:noAutofit/>
          </a:bodyPr>
          <a:lstStyle/>
          <a:p>
            <a:pPr algn="ctr" eaLnBrk="1" hangingPunct="1">
              <a:defRPr/>
            </a:pPr>
            <a:r>
              <a:rPr lang="en-US" sz="8000" dirty="0">
                <a:effectLst>
                  <a:glow rad="228600">
                    <a:srgbClr val="030400"/>
                  </a:glow>
                  <a:outerShdw blurRad="50800" dist="63500" dir="2700000" algn="tl" rotWithShape="0">
                    <a:srgbClr val="000000">
                      <a:alpha val="48000"/>
                    </a:srgbClr>
                  </a:outerShdw>
                </a:effectLst>
                <a:latin typeface="+mn-lt"/>
              </a:rPr>
              <a:t>Our Eternal Hope</a:t>
            </a:r>
            <a:endParaRPr lang="en-US" sz="80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157085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203199" y="1600200"/>
            <a:ext cx="12001500" cy="5257800"/>
          </a:xfrm>
        </p:spPr>
        <p:txBody>
          <a:bodyPr>
            <a:noAutofit/>
          </a:bodyPr>
          <a:lstStyle/>
          <a:p>
            <a:pPr marL="0" indent="0" algn="just">
              <a:buNone/>
            </a:pPr>
            <a:r>
              <a:rPr lang="en-US" sz="4800" dirty="0"/>
              <a:t>Revelation reminds us:</a:t>
            </a:r>
          </a:p>
          <a:p>
            <a:pPr marL="0" indent="0" algn="just">
              <a:buNone/>
            </a:pPr>
            <a:r>
              <a:rPr lang="en-US" sz="4800" dirty="0"/>
              <a:t>- Whatever happens, God is over all</a:t>
            </a:r>
          </a:p>
          <a:p>
            <a:pPr algn="just">
              <a:buFontTx/>
              <a:buChar char="-"/>
            </a:pPr>
            <a:r>
              <a:rPr lang="en-US" sz="4800" dirty="0"/>
              <a:t> Whatever happens, we have a home</a:t>
            </a:r>
          </a:p>
          <a:p>
            <a:pPr algn="just">
              <a:buFontTx/>
              <a:buChar char="-"/>
            </a:pPr>
            <a:r>
              <a:rPr lang="en-US" sz="4800" dirty="0"/>
              <a:t> Whatever happens, we must be righteous</a:t>
            </a:r>
          </a:p>
          <a:p>
            <a:pPr marL="0" indent="0" algn="just">
              <a:buNone/>
            </a:pPr>
            <a:r>
              <a:rPr lang="en-US" sz="4800" dirty="0"/>
              <a:t>	</a:t>
            </a:r>
            <a:r>
              <a:rPr lang="en-US" sz="4800" dirty="0"/>
              <a:t>Faithful until death – Revelation 2:10</a:t>
            </a:r>
            <a:endParaRPr lang="en-US" sz="4400" dirty="0"/>
          </a:p>
          <a:p>
            <a:pPr marL="0" indent="0" algn="just">
              <a:buNone/>
            </a:pPr>
            <a:endParaRPr lang="en-US" sz="4800" dirty="0"/>
          </a:p>
          <a:p>
            <a:pPr algn="just">
              <a:buFontTx/>
              <a:buChar char="-"/>
            </a:pPr>
            <a:endParaRPr lang="en-US" sz="4800" dirty="0"/>
          </a:p>
        </p:txBody>
      </p:sp>
      <p:sp>
        <p:nvSpPr>
          <p:cNvPr id="5" name="Rectangle 2"/>
          <p:cNvSpPr>
            <a:spLocks noGrp="1" noRot="1" noChangeArrowheads="1"/>
          </p:cNvSpPr>
          <p:nvPr>
            <p:ph type="title"/>
          </p:nvPr>
        </p:nvSpPr>
        <p:spPr>
          <a:xfrm>
            <a:off x="12700" y="30480"/>
            <a:ext cx="12192000" cy="1366520"/>
          </a:xfrm>
        </p:spPr>
        <p:txBody>
          <a:bodyPr>
            <a:noAutofit/>
          </a:bodyPr>
          <a:lstStyle/>
          <a:p>
            <a:pPr algn="ctr" eaLnBrk="1" hangingPunct="1">
              <a:defRPr/>
            </a:pPr>
            <a:r>
              <a:rPr lang="en-US" sz="8000" dirty="0">
                <a:effectLst>
                  <a:glow rad="228600">
                    <a:srgbClr val="030400"/>
                  </a:glow>
                  <a:outerShdw blurRad="50800" dist="63500" dir="2700000" algn="tl" rotWithShape="0">
                    <a:srgbClr val="000000">
                      <a:alpha val="48000"/>
                    </a:srgbClr>
                  </a:outerShdw>
                </a:effectLst>
                <a:latin typeface="+mn-lt"/>
              </a:rPr>
              <a:t>Our Eternal Hope</a:t>
            </a:r>
            <a:endParaRPr lang="en-US" sz="80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1908780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18140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a:effectLst>
                  <a:glow rad="228600">
                    <a:srgbClr val="000000"/>
                  </a:glow>
                </a:effectLst>
              </a:rPr>
              <a:t>2 Deaths, 2 Resurrections</a:t>
            </a:r>
          </a:p>
        </p:txBody>
      </p:sp>
      <p:sp>
        <p:nvSpPr>
          <p:cNvPr id="3" name="Content Placeholder 2"/>
          <p:cNvSpPr>
            <a:spLocks noGrp="1"/>
          </p:cNvSpPr>
          <p:nvPr>
            <p:ph idx="1"/>
          </p:nvPr>
        </p:nvSpPr>
        <p:spPr>
          <a:xfrm>
            <a:off x="685800" y="1600201"/>
            <a:ext cx="10820400" cy="4983164"/>
          </a:xfrm>
        </p:spPr>
        <p:txBody>
          <a:bodyPr>
            <a:noAutofit/>
          </a:bodyPr>
          <a:lstStyle/>
          <a:p>
            <a:pPr>
              <a:buNone/>
            </a:pPr>
            <a:r>
              <a:rPr lang="en-US" sz="4000" dirty="0">
                <a:effectLst>
                  <a:glow rad="228600">
                    <a:srgbClr val="000000"/>
                  </a:glow>
                </a:effectLst>
              </a:rPr>
              <a:t>	Blessed and holy is the one who has a part in the first resurrection; over these the second death has no power 															Revelation 20:6a </a:t>
            </a:r>
          </a:p>
        </p:txBody>
      </p:sp>
    </p:spTree>
    <p:extLst>
      <p:ext uri="{BB962C8B-B14F-4D97-AF65-F5344CB8AC3E}">
        <p14:creationId xmlns:p14="http://schemas.microsoft.com/office/powerpoint/2010/main" val="1597013547"/>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a:effectLst>
                  <a:glow rad="228600">
                    <a:srgbClr val="000000"/>
                  </a:glow>
                </a:effectLst>
              </a:rPr>
              <a:t>2 Deaths, 2 Resurrections</a:t>
            </a:r>
          </a:p>
        </p:txBody>
      </p:sp>
      <p:sp>
        <p:nvSpPr>
          <p:cNvPr id="3" name="Content Placeholder 2"/>
          <p:cNvSpPr>
            <a:spLocks noGrp="1"/>
          </p:cNvSpPr>
          <p:nvPr>
            <p:ph idx="1"/>
          </p:nvPr>
        </p:nvSpPr>
        <p:spPr>
          <a:xfrm>
            <a:off x="457200" y="1600201"/>
            <a:ext cx="11049000" cy="4983164"/>
          </a:xfrm>
        </p:spPr>
        <p:txBody>
          <a:bodyPr>
            <a:noAutofit/>
          </a:bodyPr>
          <a:lstStyle/>
          <a:p>
            <a:pPr>
              <a:buNone/>
            </a:pPr>
            <a:r>
              <a:rPr lang="en-US" sz="4000" dirty="0">
                <a:effectLst>
                  <a:glow rad="228600">
                    <a:srgbClr val="000000"/>
                  </a:glow>
                </a:effectLst>
              </a:rPr>
              <a:t>The First Death:</a:t>
            </a:r>
          </a:p>
          <a:p>
            <a:pPr>
              <a:buNone/>
            </a:pPr>
            <a:r>
              <a:rPr lang="en-US" sz="4000" i="1" dirty="0">
                <a:effectLst>
                  <a:glow rad="228600">
                    <a:srgbClr val="000000"/>
                  </a:glow>
                </a:effectLst>
              </a:rPr>
              <a:t>And you were dead in your trespasses and sins</a:t>
            </a:r>
            <a:r>
              <a:rPr lang="en-US" sz="4000" dirty="0">
                <a:effectLst>
                  <a:glow rad="228600">
                    <a:srgbClr val="000000"/>
                  </a:glow>
                </a:effectLst>
              </a:rPr>
              <a:t>, 								Ephesians 2:1 </a:t>
            </a:r>
          </a:p>
          <a:p>
            <a:pPr>
              <a:buNone/>
            </a:pPr>
            <a:r>
              <a:rPr lang="en-US" sz="4000" dirty="0">
                <a:effectLst>
                  <a:glow rad="228600">
                    <a:srgbClr val="000000"/>
                  </a:glow>
                </a:effectLst>
              </a:rPr>
              <a:t>The Second Death:</a:t>
            </a:r>
          </a:p>
          <a:p>
            <a:pPr>
              <a:buNone/>
            </a:pPr>
            <a:r>
              <a:rPr lang="en-US" sz="4000" i="1" dirty="0">
                <a:effectLst>
                  <a:glow rad="228600">
                    <a:srgbClr val="000000"/>
                  </a:glow>
                </a:effectLst>
              </a:rPr>
              <a:t>And death and hell were cast into the lake of fire. This is the second death. </a:t>
            </a:r>
            <a:r>
              <a:rPr lang="en-US" sz="4000" dirty="0">
                <a:effectLst>
                  <a:glow rad="228600">
                    <a:srgbClr val="000000"/>
                  </a:glow>
                </a:effectLst>
              </a:rPr>
              <a:t>												Revelation 20:14 </a:t>
            </a:r>
          </a:p>
        </p:txBody>
      </p:sp>
    </p:spTree>
    <p:extLst>
      <p:ext uri="{BB962C8B-B14F-4D97-AF65-F5344CB8AC3E}">
        <p14:creationId xmlns:p14="http://schemas.microsoft.com/office/powerpoint/2010/main" val="4129679159"/>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a:effectLst>
                  <a:glow rad="228600">
                    <a:srgbClr val="000000"/>
                  </a:glow>
                </a:effectLst>
              </a:rPr>
              <a:t>2 Deaths, 2 Resurrections</a:t>
            </a:r>
          </a:p>
        </p:txBody>
      </p:sp>
      <p:sp>
        <p:nvSpPr>
          <p:cNvPr id="3" name="Content Placeholder 2"/>
          <p:cNvSpPr>
            <a:spLocks noGrp="1"/>
          </p:cNvSpPr>
          <p:nvPr>
            <p:ph idx="1"/>
          </p:nvPr>
        </p:nvSpPr>
        <p:spPr>
          <a:xfrm>
            <a:off x="457200" y="1600201"/>
            <a:ext cx="11049000" cy="4983164"/>
          </a:xfrm>
        </p:spPr>
        <p:txBody>
          <a:bodyPr>
            <a:noAutofit/>
          </a:bodyPr>
          <a:lstStyle/>
          <a:p>
            <a:pPr>
              <a:buNone/>
            </a:pPr>
            <a:r>
              <a:rPr lang="en-US" sz="4000" dirty="0">
                <a:effectLst>
                  <a:glow rad="228600">
                    <a:srgbClr val="000000"/>
                  </a:glow>
                </a:effectLst>
              </a:rPr>
              <a:t>The First Death: </a:t>
            </a:r>
            <a:r>
              <a:rPr lang="en-US" sz="4000" b="1" dirty="0">
                <a:solidFill>
                  <a:srgbClr val="FFFF00"/>
                </a:solidFill>
                <a:effectLst>
                  <a:glow rad="228600">
                    <a:srgbClr val="000000"/>
                  </a:glow>
                </a:effectLst>
              </a:rPr>
              <a:t>Symbolic in Sin</a:t>
            </a:r>
          </a:p>
          <a:p>
            <a:pPr>
              <a:buNone/>
            </a:pPr>
            <a:r>
              <a:rPr lang="en-US" sz="4000" i="1" dirty="0">
                <a:effectLst>
                  <a:glow rad="228600">
                    <a:srgbClr val="000000"/>
                  </a:glow>
                </a:effectLst>
              </a:rPr>
              <a:t>And you were dead in your trespasses and sins</a:t>
            </a:r>
            <a:r>
              <a:rPr lang="en-US" sz="4000" dirty="0">
                <a:effectLst>
                  <a:glow rad="228600">
                    <a:srgbClr val="000000"/>
                  </a:glow>
                </a:effectLst>
              </a:rPr>
              <a:t>, 								Ephesians 2:1 </a:t>
            </a:r>
          </a:p>
          <a:p>
            <a:pPr>
              <a:buNone/>
            </a:pPr>
            <a:r>
              <a:rPr lang="en-US" sz="4000" dirty="0">
                <a:effectLst>
                  <a:glow rad="228600">
                    <a:srgbClr val="000000"/>
                  </a:glow>
                </a:effectLst>
              </a:rPr>
              <a:t>The Second Death: </a:t>
            </a:r>
            <a:r>
              <a:rPr lang="en-US" sz="4000" b="1" dirty="0">
                <a:solidFill>
                  <a:srgbClr val="FFFF00"/>
                </a:solidFill>
                <a:effectLst>
                  <a:glow rad="228600">
                    <a:srgbClr val="000000"/>
                  </a:glow>
                </a:effectLst>
              </a:rPr>
              <a:t>Literally in Hell</a:t>
            </a:r>
          </a:p>
          <a:p>
            <a:pPr>
              <a:buNone/>
            </a:pPr>
            <a:r>
              <a:rPr lang="en-US" sz="4000" i="1" dirty="0">
                <a:effectLst>
                  <a:glow rad="228600">
                    <a:srgbClr val="000000"/>
                  </a:glow>
                </a:effectLst>
              </a:rPr>
              <a:t>And death and hell were cast into the lake of fire. This is the second death. </a:t>
            </a:r>
            <a:r>
              <a:rPr lang="en-US" sz="4000" dirty="0">
                <a:effectLst>
                  <a:glow rad="228600">
                    <a:srgbClr val="000000"/>
                  </a:glow>
                </a:effectLst>
              </a:rPr>
              <a:t>												Revelation 20:14 </a:t>
            </a:r>
          </a:p>
        </p:txBody>
      </p:sp>
    </p:spTree>
    <p:extLst>
      <p:ext uri="{BB962C8B-B14F-4D97-AF65-F5344CB8AC3E}">
        <p14:creationId xmlns:p14="http://schemas.microsoft.com/office/powerpoint/2010/main" val="558372204"/>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a:effectLst>
                  <a:glow rad="228600">
                    <a:srgbClr val="000000"/>
                  </a:glow>
                </a:effectLst>
              </a:rPr>
              <a:t>2 Deaths, 2 Resurrections</a:t>
            </a:r>
          </a:p>
        </p:txBody>
      </p:sp>
      <p:sp>
        <p:nvSpPr>
          <p:cNvPr id="3" name="Content Placeholder 2"/>
          <p:cNvSpPr>
            <a:spLocks noGrp="1"/>
          </p:cNvSpPr>
          <p:nvPr>
            <p:ph idx="1"/>
          </p:nvPr>
        </p:nvSpPr>
        <p:spPr>
          <a:xfrm>
            <a:off x="457200" y="1600201"/>
            <a:ext cx="11734800" cy="4983164"/>
          </a:xfrm>
        </p:spPr>
        <p:txBody>
          <a:bodyPr>
            <a:noAutofit/>
          </a:bodyPr>
          <a:lstStyle/>
          <a:p>
            <a:pPr>
              <a:buNone/>
            </a:pPr>
            <a:r>
              <a:rPr lang="en-US" sz="4000" dirty="0">
                <a:effectLst>
                  <a:glow rad="228600">
                    <a:srgbClr val="000000"/>
                  </a:glow>
                </a:effectLst>
              </a:rPr>
              <a:t>The First Resurrection:</a:t>
            </a:r>
          </a:p>
          <a:p>
            <a:pPr>
              <a:buNone/>
            </a:pPr>
            <a:r>
              <a:rPr lang="en-US" sz="3600" i="1" dirty="0">
                <a:effectLst>
                  <a:glow rad="228600">
                    <a:srgbClr val="000000"/>
                  </a:glow>
                </a:effectLst>
              </a:rPr>
              <a:t>	having been buried with Him in baptism, in which you were also raised up with Him through faith in the working of God, 							</a:t>
            </a:r>
            <a:r>
              <a:rPr lang="en-US" sz="3600" dirty="0">
                <a:effectLst>
                  <a:glow rad="228600">
                    <a:srgbClr val="000000"/>
                  </a:glow>
                </a:effectLst>
              </a:rPr>
              <a:t>Colossians 2:12 </a:t>
            </a:r>
          </a:p>
          <a:p>
            <a:pPr>
              <a:buNone/>
            </a:pPr>
            <a:r>
              <a:rPr lang="en-US" sz="4000" dirty="0">
                <a:effectLst>
                  <a:glow rad="228600">
                    <a:srgbClr val="000000"/>
                  </a:glow>
                </a:effectLst>
              </a:rPr>
              <a:t>The Second Resurrection:</a:t>
            </a:r>
          </a:p>
          <a:p>
            <a:pPr>
              <a:buNone/>
            </a:pPr>
            <a:r>
              <a:rPr lang="en-US" sz="4000" i="1" dirty="0">
                <a:effectLst>
                  <a:glow rad="228600">
                    <a:srgbClr val="000000"/>
                  </a:glow>
                </a:effectLst>
              </a:rPr>
              <a:t>In order that I may attain to the resurrection from the dead. 																	</a:t>
            </a:r>
            <a:r>
              <a:rPr lang="en-US" sz="4000" dirty="0">
                <a:effectLst>
                  <a:glow rad="228600">
                    <a:srgbClr val="000000"/>
                  </a:glow>
                </a:effectLst>
              </a:rPr>
              <a:t>	Philippians 3:11 </a:t>
            </a:r>
          </a:p>
        </p:txBody>
      </p:sp>
    </p:spTree>
    <p:extLst>
      <p:ext uri="{BB962C8B-B14F-4D97-AF65-F5344CB8AC3E}">
        <p14:creationId xmlns:p14="http://schemas.microsoft.com/office/powerpoint/2010/main" val="4268754327"/>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a:effectLst>
                  <a:glow rad="228600">
                    <a:srgbClr val="000000"/>
                  </a:glow>
                </a:effectLst>
              </a:rPr>
              <a:t>2 Deaths, 2 Resurrections</a:t>
            </a:r>
          </a:p>
        </p:txBody>
      </p:sp>
      <p:sp>
        <p:nvSpPr>
          <p:cNvPr id="3" name="Content Placeholder 2"/>
          <p:cNvSpPr>
            <a:spLocks noGrp="1"/>
          </p:cNvSpPr>
          <p:nvPr>
            <p:ph idx="1"/>
          </p:nvPr>
        </p:nvSpPr>
        <p:spPr>
          <a:xfrm>
            <a:off x="457200" y="1600201"/>
            <a:ext cx="11734800" cy="4983164"/>
          </a:xfrm>
        </p:spPr>
        <p:txBody>
          <a:bodyPr>
            <a:noAutofit/>
          </a:bodyPr>
          <a:lstStyle/>
          <a:p>
            <a:pPr>
              <a:buNone/>
            </a:pPr>
            <a:r>
              <a:rPr lang="en-US" sz="4000" dirty="0">
                <a:effectLst>
                  <a:glow rad="228600">
                    <a:srgbClr val="000000"/>
                  </a:glow>
                </a:effectLst>
              </a:rPr>
              <a:t>The First Resurrection: </a:t>
            </a:r>
            <a:r>
              <a:rPr lang="en-US" sz="4000" b="1" dirty="0">
                <a:solidFill>
                  <a:srgbClr val="FFFF00"/>
                </a:solidFill>
                <a:effectLst>
                  <a:glow rad="228600">
                    <a:srgbClr val="000000"/>
                  </a:glow>
                </a:effectLst>
              </a:rPr>
              <a:t>Baptism</a:t>
            </a:r>
          </a:p>
          <a:p>
            <a:pPr>
              <a:buNone/>
            </a:pPr>
            <a:r>
              <a:rPr lang="en-US" sz="3600" i="1" dirty="0">
                <a:effectLst>
                  <a:glow rad="228600">
                    <a:srgbClr val="000000"/>
                  </a:glow>
                </a:effectLst>
              </a:rPr>
              <a:t>	having been buried with Him in baptism, in which you were also raised up with Him through faith in the working of God, 							</a:t>
            </a:r>
            <a:r>
              <a:rPr lang="en-US" sz="3600" dirty="0">
                <a:effectLst>
                  <a:glow rad="228600">
                    <a:srgbClr val="000000"/>
                  </a:glow>
                </a:effectLst>
              </a:rPr>
              <a:t>Colossians 2:12 </a:t>
            </a:r>
          </a:p>
          <a:p>
            <a:pPr>
              <a:buNone/>
            </a:pPr>
            <a:r>
              <a:rPr lang="en-US" sz="4000" dirty="0">
                <a:effectLst>
                  <a:glow rad="228600">
                    <a:srgbClr val="000000"/>
                  </a:glow>
                </a:effectLst>
              </a:rPr>
              <a:t>The Second Resurrection: </a:t>
            </a:r>
            <a:r>
              <a:rPr lang="en-US" sz="4000" b="1" dirty="0">
                <a:solidFill>
                  <a:srgbClr val="FFFF00"/>
                </a:solidFill>
                <a:effectLst>
                  <a:glow rad="228600">
                    <a:srgbClr val="000000"/>
                  </a:glow>
                </a:effectLst>
              </a:rPr>
              <a:t>Literal Resurrection</a:t>
            </a:r>
          </a:p>
          <a:p>
            <a:pPr>
              <a:buNone/>
            </a:pPr>
            <a:r>
              <a:rPr lang="en-US" sz="4000" i="1" dirty="0">
                <a:effectLst>
                  <a:glow rad="228600">
                    <a:srgbClr val="000000"/>
                  </a:glow>
                </a:effectLst>
              </a:rPr>
              <a:t>In order that I may attain to the resurrection from the dead. 																	</a:t>
            </a:r>
            <a:r>
              <a:rPr lang="en-US" sz="4000" dirty="0">
                <a:effectLst>
                  <a:glow rad="228600">
                    <a:srgbClr val="000000"/>
                  </a:glow>
                </a:effectLst>
              </a:rPr>
              <a:t>	Philippians 3:11 </a:t>
            </a:r>
          </a:p>
        </p:txBody>
      </p:sp>
    </p:spTree>
    <p:extLst>
      <p:ext uri="{BB962C8B-B14F-4D97-AF65-F5344CB8AC3E}">
        <p14:creationId xmlns:p14="http://schemas.microsoft.com/office/powerpoint/2010/main" val="3139521480"/>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a:effectLst>
                  <a:glow rad="228600">
                    <a:srgbClr val="000000"/>
                  </a:glow>
                </a:effectLst>
              </a:rPr>
              <a:t>2 Deaths, 2 Resurrections</a:t>
            </a:r>
          </a:p>
        </p:txBody>
      </p:sp>
      <p:sp>
        <p:nvSpPr>
          <p:cNvPr id="3" name="Content Placeholder 2"/>
          <p:cNvSpPr>
            <a:spLocks noGrp="1"/>
          </p:cNvSpPr>
          <p:nvPr>
            <p:ph idx="1"/>
          </p:nvPr>
        </p:nvSpPr>
        <p:spPr>
          <a:xfrm>
            <a:off x="457200" y="1600201"/>
            <a:ext cx="11125200" cy="4983164"/>
          </a:xfrm>
        </p:spPr>
        <p:txBody>
          <a:bodyPr>
            <a:noAutofit/>
          </a:bodyPr>
          <a:lstStyle/>
          <a:p>
            <a:pPr>
              <a:buNone/>
            </a:pPr>
            <a:r>
              <a:rPr lang="en-US" sz="4000" dirty="0">
                <a:effectLst>
                  <a:glow rad="228600">
                    <a:srgbClr val="000000"/>
                  </a:glow>
                </a:effectLst>
              </a:rPr>
              <a:t>	Blessed and holy is he who has part in the first resurrection (</a:t>
            </a:r>
            <a:r>
              <a:rPr lang="en-US" sz="4000" b="1" dirty="0">
                <a:solidFill>
                  <a:srgbClr val="FFFF00"/>
                </a:solidFill>
                <a:effectLst>
                  <a:glow rad="228600">
                    <a:srgbClr val="000000"/>
                  </a:glow>
                </a:effectLst>
              </a:rPr>
              <a:t>BAPTISM</a:t>
            </a:r>
            <a:r>
              <a:rPr lang="en-US" sz="4000" dirty="0">
                <a:effectLst>
                  <a:glow rad="228600">
                    <a:srgbClr val="000000"/>
                  </a:glow>
                </a:effectLst>
              </a:rPr>
              <a:t>). Over such the second death (</a:t>
            </a:r>
            <a:r>
              <a:rPr lang="en-US" sz="4000" b="1" dirty="0">
                <a:solidFill>
                  <a:srgbClr val="FFFF00"/>
                </a:solidFill>
                <a:effectLst>
                  <a:glow rad="228600">
                    <a:srgbClr val="000000"/>
                  </a:glow>
                </a:effectLst>
              </a:rPr>
              <a:t>HELL</a:t>
            </a:r>
            <a:r>
              <a:rPr lang="en-US" sz="4000" dirty="0">
                <a:effectLst>
                  <a:glow rad="228600">
                    <a:srgbClr val="000000"/>
                  </a:glow>
                </a:effectLst>
              </a:rPr>
              <a:t>) has no power, but they shall be priests of God and of Christ, and shall reign with Him a thousand years. 													Revelation 20:6 </a:t>
            </a:r>
          </a:p>
        </p:txBody>
      </p:sp>
    </p:spTree>
    <p:extLst>
      <p:ext uri="{BB962C8B-B14F-4D97-AF65-F5344CB8AC3E}">
        <p14:creationId xmlns:p14="http://schemas.microsoft.com/office/powerpoint/2010/main" val="3869097349"/>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203200" y="1600200"/>
            <a:ext cx="11946467" cy="5257800"/>
          </a:xfrm>
        </p:spPr>
        <p:txBody>
          <a:bodyPr>
            <a:noAutofit/>
          </a:bodyPr>
          <a:lstStyle/>
          <a:p>
            <a:pPr marL="0" indent="0" algn="just">
              <a:buNone/>
            </a:pPr>
            <a:r>
              <a:rPr lang="en-US" sz="4800" dirty="0"/>
              <a:t>Measuring the Temple – Ezekiel 40:3</a:t>
            </a:r>
          </a:p>
          <a:p>
            <a:pPr marL="0" indent="0" algn="just">
              <a:buNone/>
            </a:pPr>
            <a:r>
              <a:rPr lang="en-US" sz="4800" dirty="0"/>
              <a:t>Gentiles treading underfoot</a:t>
            </a:r>
            <a:r>
              <a:rPr lang="en-US" sz="4800" dirty="0"/>
              <a:t> </a:t>
            </a:r>
          </a:p>
          <a:p>
            <a:pPr marL="0" indent="0" algn="just">
              <a:buNone/>
            </a:pPr>
            <a:r>
              <a:rPr lang="en-US" sz="4800" dirty="0"/>
              <a:t>	Outside the temple - Luke 21:24</a:t>
            </a:r>
          </a:p>
          <a:p>
            <a:pPr marL="0" indent="0" algn="just">
              <a:buNone/>
            </a:pPr>
            <a:r>
              <a:rPr lang="en-US" sz="4800" dirty="0"/>
              <a:t>The olive trees / two witnesses – Zechariah 4:3</a:t>
            </a:r>
          </a:p>
          <a:p>
            <a:pPr marL="0" indent="0" algn="just">
              <a:buNone/>
            </a:pPr>
            <a:r>
              <a:rPr lang="en-US" sz="4800" dirty="0"/>
              <a:t>	</a:t>
            </a:r>
            <a:r>
              <a:rPr lang="en-US" sz="4800" dirty="0"/>
              <a:t>The Law and the </a:t>
            </a:r>
            <a:r>
              <a:rPr lang="en-US" sz="4800" dirty="0" smtClean="0"/>
              <a:t>Prophets = Old Testament</a:t>
            </a:r>
          </a:p>
          <a:p>
            <a:pPr marL="0" indent="0" algn="just">
              <a:buNone/>
            </a:pPr>
            <a:r>
              <a:rPr lang="en-US" sz="4800" dirty="0"/>
              <a:t>	</a:t>
            </a:r>
            <a:r>
              <a:rPr lang="en-US" sz="4800" dirty="0" smtClean="0"/>
              <a:t>Rejecting Christ “slew” them </a:t>
            </a:r>
            <a:endParaRPr lang="en-US" sz="4800" dirty="0"/>
          </a:p>
        </p:txBody>
      </p:sp>
      <p:sp>
        <p:nvSpPr>
          <p:cNvPr id="5" name="Rectangle 2"/>
          <p:cNvSpPr>
            <a:spLocks noGrp="1" noRot="1" noChangeArrowheads="1"/>
          </p:cNvSpPr>
          <p:nvPr>
            <p:ph type="title"/>
          </p:nvPr>
        </p:nvSpPr>
        <p:spPr>
          <a:xfrm>
            <a:off x="12700" y="30480"/>
            <a:ext cx="12192000" cy="1366520"/>
          </a:xfrm>
        </p:spPr>
        <p:txBody>
          <a:bodyPr>
            <a:noAutofit/>
          </a:bodyPr>
          <a:lstStyle/>
          <a:p>
            <a:pPr algn="ctr" eaLnBrk="1" hangingPunct="1">
              <a:defRPr/>
            </a:pPr>
            <a:r>
              <a:rPr lang="en-US" sz="8800" dirty="0">
                <a:effectLst>
                  <a:glow rad="228600">
                    <a:srgbClr val="030400"/>
                  </a:glow>
                  <a:outerShdw blurRad="50800" dist="63500" dir="2700000" algn="tl" rotWithShape="0">
                    <a:srgbClr val="000000">
                      <a:alpha val="48000"/>
                    </a:srgbClr>
                  </a:outerShdw>
                </a:effectLst>
                <a:latin typeface="+mn-lt"/>
              </a:rPr>
              <a:t>A View of The Temple(11)</a:t>
            </a:r>
            <a:endParaRPr lang="en-US" sz="88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213670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203200" y="1600200"/>
            <a:ext cx="11946467" cy="5257800"/>
          </a:xfrm>
        </p:spPr>
        <p:txBody>
          <a:bodyPr>
            <a:noAutofit/>
          </a:bodyPr>
          <a:lstStyle/>
          <a:p>
            <a:pPr marL="0" indent="0" algn="just">
              <a:buNone/>
            </a:pPr>
            <a:r>
              <a:rPr lang="en-US" sz="4800" dirty="0"/>
              <a:t>Heaven – Heavenly Places</a:t>
            </a:r>
          </a:p>
          <a:p>
            <a:pPr marL="0" indent="0" algn="just">
              <a:buNone/>
            </a:pPr>
            <a:r>
              <a:rPr lang="en-US" sz="4800" dirty="0"/>
              <a:t>(God) </a:t>
            </a:r>
            <a:r>
              <a:rPr lang="en-US" sz="4800" i="1" dirty="0"/>
              <a:t>raised </a:t>
            </a:r>
            <a:r>
              <a:rPr lang="en-US" sz="4800" i="1" dirty="0"/>
              <a:t>us up together, and made us sit together in the heavenly places in Christ Jesus</a:t>
            </a:r>
            <a:r>
              <a:rPr lang="en-US" sz="4800" dirty="0"/>
              <a:t>,</a:t>
            </a:r>
            <a:r>
              <a:rPr lang="en-US" sz="4800" dirty="0"/>
              <a:t> </a:t>
            </a:r>
            <a:r>
              <a:rPr lang="en-US" sz="4800" dirty="0"/>
              <a:t>								Ephesians </a:t>
            </a:r>
            <a:r>
              <a:rPr lang="en-US" sz="4800" dirty="0"/>
              <a:t>2:6 </a:t>
            </a:r>
            <a:endParaRPr lang="en-US" sz="4800" dirty="0"/>
          </a:p>
        </p:txBody>
      </p:sp>
      <p:sp>
        <p:nvSpPr>
          <p:cNvPr id="5" name="Rectangle 2"/>
          <p:cNvSpPr>
            <a:spLocks noGrp="1" noRot="1" noChangeArrowheads="1"/>
          </p:cNvSpPr>
          <p:nvPr>
            <p:ph type="title"/>
          </p:nvPr>
        </p:nvSpPr>
        <p:spPr>
          <a:xfrm>
            <a:off x="12700" y="30480"/>
            <a:ext cx="12192000" cy="1366520"/>
          </a:xfrm>
        </p:spPr>
        <p:txBody>
          <a:bodyPr>
            <a:noAutofit/>
          </a:bodyPr>
          <a:lstStyle/>
          <a:p>
            <a:pPr algn="ctr" eaLnBrk="1" hangingPunct="1">
              <a:defRPr/>
            </a:pPr>
            <a:r>
              <a:rPr lang="en-US" sz="9600" dirty="0">
                <a:effectLst>
                  <a:glow rad="228600">
                    <a:srgbClr val="030400"/>
                  </a:glow>
                  <a:outerShdw blurRad="50800" dist="63500" dir="2700000" algn="tl" rotWithShape="0">
                    <a:srgbClr val="000000">
                      <a:alpha val="48000"/>
                    </a:srgbClr>
                  </a:outerShdw>
                </a:effectLst>
                <a:latin typeface="+mn-lt"/>
              </a:rPr>
              <a:t>A War “In Heaven” (12)</a:t>
            </a:r>
            <a:endParaRPr lang="en-US" sz="96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974641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fade">
                                      <p:cBhvr>
                                        <p:cTn id="7" dur="500"/>
                                        <p:tgtEl>
                                          <p:spTgt spid="3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203200" y="1600200"/>
            <a:ext cx="11946467" cy="5257800"/>
          </a:xfrm>
        </p:spPr>
        <p:txBody>
          <a:bodyPr>
            <a:noAutofit/>
          </a:bodyPr>
          <a:lstStyle/>
          <a:p>
            <a:pPr marL="0" indent="0" algn="just">
              <a:buNone/>
            </a:pPr>
            <a:r>
              <a:rPr lang="en-US" sz="4800" dirty="0"/>
              <a:t>Heaven – Heavenly Places</a:t>
            </a:r>
          </a:p>
          <a:p>
            <a:pPr marL="0" indent="0" algn="just">
              <a:buNone/>
            </a:pPr>
            <a:r>
              <a:rPr lang="en-US" sz="4800" dirty="0"/>
              <a:t>The Woman and Child</a:t>
            </a:r>
          </a:p>
          <a:p>
            <a:pPr marL="0" indent="0" algn="just">
              <a:buNone/>
            </a:pPr>
            <a:r>
              <a:rPr lang="en-US" sz="4800" i="1" dirty="0"/>
              <a:t>THE </a:t>
            </a:r>
            <a:r>
              <a:rPr lang="en-US" sz="4800" i="1" dirty="0"/>
              <a:t>ELDER, To the elect lady and her children</a:t>
            </a:r>
            <a:r>
              <a:rPr lang="en-US" sz="4800" dirty="0"/>
              <a:t>,</a:t>
            </a:r>
            <a:r>
              <a:rPr lang="en-US" sz="4800" dirty="0"/>
              <a:t> </a:t>
            </a:r>
            <a:r>
              <a:rPr lang="en-US" sz="4800" dirty="0"/>
              <a:t>									2 John </a:t>
            </a:r>
            <a:r>
              <a:rPr lang="en-US" sz="4800" dirty="0" smtClean="0"/>
              <a:t>1:1</a:t>
            </a:r>
          </a:p>
          <a:p>
            <a:pPr marL="0" indent="0" algn="just">
              <a:buNone/>
            </a:pPr>
            <a:endParaRPr lang="en-US" sz="4800" dirty="0"/>
          </a:p>
        </p:txBody>
      </p:sp>
      <p:sp>
        <p:nvSpPr>
          <p:cNvPr id="5" name="Rectangle 2"/>
          <p:cNvSpPr>
            <a:spLocks noGrp="1" noRot="1" noChangeArrowheads="1"/>
          </p:cNvSpPr>
          <p:nvPr>
            <p:ph type="title"/>
          </p:nvPr>
        </p:nvSpPr>
        <p:spPr>
          <a:xfrm>
            <a:off x="12700" y="30480"/>
            <a:ext cx="12192000" cy="1366520"/>
          </a:xfrm>
        </p:spPr>
        <p:txBody>
          <a:bodyPr>
            <a:noAutofit/>
          </a:bodyPr>
          <a:lstStyle/>
          <a:p>
            <a:pPr algn="ctr" eaLnBrk="1" hangingPunct="1">
              <a:defRPr/>
            </a:pPr>
            <a:r>
              <a:rPr lang="en-US" sz="9600" dirty="0">
                <a:effectLst>
                  <a:glow rad="228600">
                    <a:srgbClr val="030400"/>
                  </a:glow>
                  <a:outerShdw blurRad="50800" dist="63500" dir="2700000" algn="tl" rotWithShape="0">
                    <a:srgbClr val="000000">
                      <a:alpha val="48000"/>
                    </a:srgbClr>
                  </a:outerShdw>
                </a:effectLst>
                <a:latin typeface="+mn-lt"/>
              </a:rPr>
              <a:t>A War “In Heaven” (12)</a:t>
            </a:r>
            <a:endParaRPr lang="en-US" sz="96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2140713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203200" y="1600200"/>
            <a:ext cx="11946467" cy="5257800"/>
          </a:xfrm>
        </p:spPr>
        <p:txBody>
          <a:bodyPr>
            <a:noAutofit/>
          </a:bodyPr>
          <a:lstStyle/>
          <a:p>
            <a:pPr marL="0" indent="0" algn="just">
              <a:buNone/>
            </a:pPr>
            <a:r>
              <a:rPr lang="en-US" sz="4800" dirty="0"/>
              <a:t>Heaven – Heavenly Places</a:t>
            </a:r>
          </a:p>
          <a:p>
            <a:pPr marL="0" indent="0" algn="just">
              <a:buNone/>
            </a:pPr>
            <a:r>
              <a:rPr lang="en-US" sz="4800" dirty="0"/>
              <a:t>The Woman and Child</a:t>
            </a:r>
          </a:p>
          <a:p>
            <a:pPr marL="0" indent="0" algn="just">
              <a:buNone/>
            </a:pPr>
            <a:r>
              <a:rPr lang="en-US" sz="4267" dirty="0"/>
              <a:t>"</a:t>
            </a:r>
            <a:r>
              <a:rPr lang="en-US" sz="4267" i="1" dirty="0"/>
              <a:t>And he who overcomes, and keeps My works until the end, to him I will give power over the nations-</a:t>
            </a:r>
            <a:r>
              <a:rPr lang="en-US" sz="4267" i="1" dirty="0"/>
              <a:t>- He </a:t>
            </a:r>
            <a:r>
              <a:rPr lang="en-US" sz="4267" i="1" dirty="0"/>
              <a:t>shall rule them with a rod of iron; They shall be dashed to pieces like the potter's vessels- as I also have received from My </a:t>
            </a:r>
            <a:r>
              <a:rPr lang="en-US" sz="4267" i="1" dirty="0"/>
              <a:t>Father”</a:t>
            </a:r>
            <a:r>
              <a:rPr lang="en-US" sz="4267" dirty="0"/>
              <a:t> </a:t>
            </a:r>
            <a:r>
              <a:rPr lang="en-US" sz="4267" dirty="0"/>
              <a:t>		</a:t>
            </a:r>
            <a:r>
              <a:rPr lang="en-US" sz="4267" dirty="0"/>
              <a:t>Rev. 2:26-27</a:t>
            </a:r>
          </a:p>
        </p:txBody>
      </p:sp>
      <p:sp>
        <p:nvSpPr>
          <p:cNvPr id="5" name="Rectangle 2"/>
          <p:cNvSpPr>
            <a:spLocks noGrp="1" noRot="1" noChangeArrowheads="1"/>
          </p:cNvSpPr>
          <p:nvPr>
            <p:ph type="title"/>
          </p:nvPr>
        </p:nvSpPr>
        <p:spPr>
          <a:xfrm>
            <a:off x="12700" y="30480"/>
            <a:ext cx="12192000" cy="1366520"/>
          </a:xfrm>
        </p:spPr>
        <p:txBody>
          <a:bodyPr>
            <a:noAutofit/>
          </a:bodyPr>
          <a:lstStyle/>
          <a:p>
            <a:pPr algn="ctr" eaLnBrk="1" hangingPunct="1">
              <a:defRPr/>
            </a:pPr>
            <a:r>
              <a:rPr lang="en-US" sz="9600" dirty="0">
                <a:effectLst>
                  <a:glow rad="228600">
                    <a:srgbClr val="030400"/>
                  </a:glow>
                  <a:outerShdw blurRad="50800" dist="63500" dir="2700000" algn="tl" rotWithShape="0">
                    <a:srgbClr val="000000">
                      <a:alpha val="48000"/>
                    </a:srgbClr>
                  </a:outerShdw>
                </a:effectLst>
                <a:latin typeface="+mn-lt"/>
              </a:rPr>
              <a:t>A War “In Heaven” (12)</a:t>
            </a:r>
            <a:endParaRPr lang="en-US" sz="96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35786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203200" y="1600200"/>
            <a:ext cx="11946467" cy="5257800"/>
          </a:xfrm>
        </p:spPr>
        <p:txBody>
          <a:bodyPr>
            <a:noAutofit/>
          </a:bodyPr>
          <a:lstStyle/>
          <a:p>
            <a:pPr marL="0" indent="0" algn="just">
              <a:buNone/>
            </a:pPr>
            <a:r>
              <a:rPr lang="en-US" sz="4800" dirty="0"/>
              <a:t>Heaven – Heavenly Places</a:t>
            </a:r>
          </a:p>
          <a:p>
            <a:pPr marL="0" indent="0" algn="just">
              <a:buNone/>
            </a:pPr>
            <a:r>
              <a:rPr lang="en-US" sz="4800" dirty="0"/>
              <a:t>The Woman and Child</a:t>
            </a:r>
          </a:p>
          <a:p>
            <a:pPr marL="0" indent="0" algn="just">
              <a:buNone/>
            </a:pPr>
            <a:r>
              <a:rPr lang="en-US" sz="4800" dirty="0" smtClean="0"/>
              <a:t>	The woman is the church</a:t>
            </a:r>
          </a:p>
          <a:p>
            <a:pPr marL="0" indent="0" algn="just">
              <a:buNone/>
            </a:pPr>
            <a:r>
              <a:rPr lang="en-US" sz="4800" dirty="0" smtClean="0"/>
              <a:t>	The child is the individual Christian</a:t>
            </a:r>
            <a:endParaRPr lang="en-US" sz="4800" dirty="0"/>
          </a:p>
        </p:txBody>
      </p:sp>
      <p:sp>
        <p:nvSpPr>
          <p:cNvPr id="5" name="Rectangle 2"/>
          <p:cNvSpPr>
            <a:spLocks noGrp="1" noRot="1" noChangeArrowheads="1"/>
          </p:cNvSpPr>
          <p:nvPr>
            <p:ph type="title"/>
          </p:nvPr>
        </p:nvSpPr>
        <p:spPr>
          <a:xfrm>
            <a:off x="12700" y="30480"/>
            <a:ext cx="12192000" cy="1366520"/>
          </a:xfrm>
        </p:spPr>
        <p:txBody>
          <a:bodyPr>
            <a:noAutofit/>
          </a:bodyPr>
          <a:lstStyle/>
          <a:p>
            <a:pPr algn="ctr" eaLnBrk="1" hangingPunct="1">
              <a:defRPr/>
            </a:pPr>
            <a:r>
              <a:rPr lang="en-US" sz="9600" dirty="0">
                <a:effectLst>
                  <a:glow rad="228600">
                    <a:srgbClr val="030400"/>
                  </a:glow>
                  <a:outerShdw blurRad="50800" dist="63500" dir="2700000" algn="tl" rotWithShape="0">
                    <a:srgbClr val="000000">
                      <a:alpha val="48000"/>
                    </a:srgbClr>
                  </a:outerShdw>
                </a:effectLst>
                <a:latin typeface="+mn-lt"/>
              </a:rPr>
              <a:t>A War “In Heaven” (12)</a:t>
            </a:r>
            <a:endParaRPr lang="en-US" sz="96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2467269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453607</TotalTime>
  <Words>2476</Words>
  <Application>Microsoft Office PowerPoint</Application>
  <PresentationFormat>Widescreen</PresentationFormat>
  <Paragraphs>365</Paragraphs>
  <Slides>48</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Bell MT</vt:lpstr>
      <vt:lpstr>Calibri</vt:lpstr>
      <vt:lpstr>Lucida Sans Unicode</vt:lpstr>
      <vt:lpstr>Tahoma</vt:lpstr>
      <vt:lpstr>Times New Roman</vt:lpstr>
      <vt:lpstr>Depth</vt:lpstr>
      <vt:lpstr>Welcome!</vt:lpstr>
      <vt:lpstr>PowerPoint Presentation</vt:lpstr>
      <vt:lpstr>Thoroughly Equipped:    Understanding Revelation (Pt 3)</vt:lpstr>
      <vt:lpstr>A View of The Temple(11)</vt:lpstr>
      <vt:lpstr>A View of The Temple(11)</vt:lpstr>
      <vt:lpstr>A War “In Heaven” (12)</vt:lpstr>
      <vt:lpstr>A War “In Heaven” (12)</vt:lpstr>
      <vt:lpstr>A War “In Heaven” (12)</vt:lpstr>
      <vt:lpstr>A War “In Heaven” (12)</vt:lpstr>
      <vt:lpstr>A War “In Heaven” (12)</vt:lpstr>
      <vt:lpstr>A War “In Heaven” (12)</vt:lpstr>
      <vt:lpstr>The Great Beast (13)</vt:lpstr>
      <vt:lpstr>The Great Beast (13)</vt:lpstr>
      <vt:lpstr>The Great Beast (13)</vt:lpstr>
      <vt:lpstr>The Lesser Beast (13)</vt:lpstr>
      <vt:lpstr>The Saved (14)</vt:lpstr>
      <vt:lpstr>The Saved (14)</vt:lpstr>
      <vt:lpstr>God’s Wrath on Rome (14-16)</vt:lpstr>
      <vt:lpstr>PowerPoint Presentation</vt:lpstr>
      <vt:lpstr>PowerPoint Presentation</vt:lpstr>
      <vt:lpstr>Judgment on Rome (17-18)</vt:lpstr>
      <vt:lpstr>PowerPoint Presentation</vt:lpstr>
      <vt:lpstr>Judgment on Rome (17-18)</vt:lpstr>
      <vt:lpstr>God Delivers His People</vt:lpstr>
      <vt:lpstr>The Wedding Feast (19)</vt:lpstr>
      <vt:lpstr>A 1,000 Year Reign (20)</vt:lpstr>
      <vt:lpstr>What Began the 1,000 Years?</vt:lpstr>
      <vt:lpstr>The Binding of Satan</vt:lpstr>
      <vt:lpstr>The Binding of Satan</vt:lpstr>
      <vt:lpstr>How the Saints Reign With Christ</vt:lpstr>
      <vt:lpstr>How the Saints Reign With Christ</vt:lpstr>
      <vt:lpstr>Conclusion</vt:lpstr>
      <vt:lpstr>What Will End the 1,000 Years?</vt:lpstr>
      <vt:lpstr>What Will End the 1,000 Years?</vt:lpstr>
      <vt:lpstr>Why is it Called 1,000 Years?</vt:lpstr>
      <vt:lpstr>Revelation 21</vt:lpstr>
      <vt:lpstr>Revelation 22</vt:lpstr>
      <vt:lpstr>Revelation 22</vt:lpstr>
      <vt:lpstr>Our Eternal Hope</vt:lpstr>
      <vt:lpstr>Our Eternal Hope</vt:lpstr>
      <vt:lpstr>Our Eternal Hope</vt:lpstr>
      <vt:lpstr>PowerPoint Presentation</vt:lpstr>
      <vt:lpstr>2 Deaths, 2 Resurrections</vt:lpstr>
      <vt:lpstr>2 Deaths, 2 Resurrections</vt:lpstr>
      <vt:lpstr>2 Deaths, 2 Resurrections</vt:lpstr>
      <vt:lpstr>2 Deaths, 2 Resurrections</vt:lpstr>
      <vt:lpstr>2 Deaths, 2 Resurrections</vt:lpstr>
      <vt:lpstr>2 Deaths, 2 Resurrections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dc:title>
  <dc:creator>BRIAN HAINES</dc:creator>
  <cp:lastModifiedBy>Microsoft account</cp:lastModifiedBy>
  <cp:revision>1374</cp:revision>
  <dcterms:created xsi:type="dcterms:W3CDTF">2016-12-20T17:11:47Z</dcterms:created>
  <dcterms:modified xsi:type="dcterms:W3CDTF">2021-03-07T16:25:05Z</dcterms:modified>
</cp:coreProperties>
</file>